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399" r:id="rId3"/>
    <p:sldId id="400" r:id="rId4"/>
    <p:sldId id="304" r:id="rId5"/>
    <p:sldId id="337" r:id="rId6"/>
    <p:sldId id="338" r:id="rId7"/>
    <p:sldId id="386" r:id="rId8"/>
    <p:sldId id="326" r:id="rId9"/>
    <p:sldId id="336" r:id="rId10"/>
    <p:sldId id="350" r:id="rId11"/>
    <p:sldId id="402" r:id="rId12"/>
    <p:sldId id="315" r:id="rId13"/>
    <p:sldId id="339" r:id="rId14"/>
    <p:sldId id="408" r:id="rId15"/>
    <p:sldId id="410" r:id="rId16"/>
    <p:sldId id="413" r:id="rId17"/>
    <p:sldId id="415" r:id="rId18"/>
    <p:sldId id="409" r:id="rId19"/>
    <p:sldId id="404" r:id="rId20"/>
    <p:sldId id="357" r:id="rId21"/>
    <p:sldId id="340" r:id="rId22"/>
    <p:sldId id="352" r:id="rId23"/>
    <p:sldId id="319" r:id="rId24"/>
    <p:sldId id="411" r:id="rId25"/>
    <p:sldId id="412" r:id="rId26"/>
    <p:sldId id="405" r:id="rId27"/>
    <p:sldId id="407" r:id="rId28"/>
    <p:sldId id="394" r:id="rId29"/>
    <p:sldId id="406" r:id="rId30"/>
  </p:sldIdLst>
  <p:sldSz cx="9144000" cy="5715000" type="screen16x10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imon.hoenegger@guh.io" initials="s [6]" lastIdx="1" clrIdx="6">
    <p:extLst/>
  </p:cmAuthor>
  <p:cmAuthor id="1" name="Yo Usagi" initials="YU" lastIdx="26" clrIdx="0">
    <p:extLst/>
  </p:cmAuthor>
  <p:cmAuthor id="8" name="simon.hoenegger@guh.io" initials="s [7]" lastIdx="1" clrIdx="7">
    <p:extLst/>
  </p:cmAuthor>
  <p:cmAuthor id="2" name="simon.hoenegger@guh.io" initials="s" lastIdx="2" clrIdx="1">
    <p:extLst/>
  </p:cmAuthor>
  <p:cmAuthor id="3" name="simon.hoenegger@guh.io" initials="s [2]" lastIdx="1" clrIdx="2">
    <p:extLst/>
  </p:cmAuthor>
  <p:cmAuthor id="4" name="simon.hoenegger@guh.io" initials="s [3]" lastIdx="1" clrIdx="3">
    <p:extLst/>
  </p:cmAuthor>
  <p:cmAuthor id="5" name="simon.hoenegger@guh.io" initials="s [4]" lastIdx="1" clrIdx="4">
    <p:extLst/>
  </p:cmAuthor>
  <p:cmAuthor id="6" name="simon.hoenegger@guh.io" initials="s [5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EA0"/>
    <a:srgbClr val="4DC6A9"/>
    <a:srgbClr val="008C8C"/>
    <a:srgbClr val="686868"/>
    <a:srgbClr val="7CC19A"/>
    <a:srgbClr val="F1F1F1"/>
    <a:srgbClr val="7B79A0"/>
    <a:srgbClr val="434343"/>
    <a:srgbClr val="57BAAE"/>
    <a:srgbClr val="5AC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/>
    <p:restoredTop sz="75702" autoAdjust="0"/>
  </p:normalViewPr>
  <p:slideViewPr>
    <p:cSldViewPr snapToGrid="0" snapToObjects="1">
      <p:cViewPr varScale="1">
        <p:scale>
          <a:sx n="110" d="100"/>
          <a:sy n="110" d="100"/>
        </p:scale>
        <p:origin x="2064" y="1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xxx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961D7-1BF5-EA42-8B26-94AB306C470F}" type="datetime1">
              <a:t>3/28/19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7A2E9-B23D-8D44-A6B4-D4EF4B9C4246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268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/>
              <a:t>xxx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F081-8AFB-4C40-AF70-CB709CB309EE}" type="datetime1">
              <a:t>3/28/19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D2E7-7097-9840-AFC9-C94DB978957D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9289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c101eb0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c101eb0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74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Vision: words and picture should be aligned (“mobile standard” versus “IoT standard”)   ✓</a:t>
            </a:r>
          </a:p>
        </p:txBody>
      </p:sp>
    </p:spTree>
    <p:extLst>
      <p:ext uri="{BB962C8B-B14F-4D97-AF65-F5344CB8AC3E}">
        <p14:creationId xmlns:p14="http://schemas.microsoft.com/office/powerpoint/2010/main" val="118944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Nicht</a:t>
            </a:r>
            <a:r>
              <a:rPr lang="en-GB" dirty="0"/>
              <a:t> real</a:t>
            </a:r>
          </a:p>
          <a:p>
            <a:r>
              <a:rPr lang="en-GB" dirty="0" err="1"/>
              <a:t>Nicht</a:t>
            </a:r>
            <a:r>
              <a:rPr lang="en-GB" dirty="0"/>
              <a:t> real</a:t>
            </a:r>
          </a:p>
          <a:p>
            <a:r>
              <a:rPr lang="en-GB" dirty="0" err="1"/>
              <a:t>Möglich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87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1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35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Datenverarbeitung</a:t>
            </a:r>
            <a:r>
              <a:rPr lang="en-GB" baseline="0" dirty="0"/>
              <a:t> - </a:t>
            </a:r>
            <a:r>
              <a:rPr lang="en-GB" baseline="0" dirty="0" err="1"/>
              <a:t>n</a:t>
            </a:r>
            <a:r>
              <a:rPr lang="en-GB" dirty="0" err="1"/>
              <a:t>icht</a:t>
            </a:r>
            <a:r>
              <a:rPr lang="en-GB" baseline="0" dirty="0"/>
              <a:t> </a:t>
            </a:r>
            <a:r>
              <a:rPr lang="en-GB" baseline="0" dirty="0" err="1"/>
              <a:t>gezwungen</a:t>
            </a:r>
            <a:r>
              <a:rPr lang="en-GB" baseline="0" dirty="0"/>
              <a:t> online </a:t>
            </a:r>
            <a:r>
              <a:rPr lang="en-GB" baseline="0" dirty="0" err="1"/>
              <a:t>zu</a:t>
            </a:r>
            <a:r>
              <a:rPr lang="en-GB" baseline="0" dirty="0"/>
              <a:t> sein</a:t>
            </a:r>
          </a:p>
          <a:p>
            <a:endParaRPr lang="en-GB" baseline="0" dirty="0"/>
          </a:p>
          <a:p>
            <a:r>
              <a:rPr lang="en-GB" baseline="0" dirty="0" err="1"/>
              <a:t>Verbesserte</a:t>
            </a:r>
            <a:r>
              <a:rPr lang="en-GB" baseline="0" dirty="0"/>
              <a:t> Privacy</a:t>
            </a:r>
          </a:p>
          <a:p>
            <a:endParaRPr lang="en-GB" baseline="0" dirty="0"/>
          </a:p>
          <a:p>
            <a:r>
              <a:rPr lang="en-GB" baseline="0" dirty="0" err="1"/>
              <a:t>Stabilität</a:t>
            </a:r>
            <a:r>
              <a:rPr lang="en-GB" baseline="0" dirty="0"/>
              <a:t>/</a:t>
            </a:r>
            <a:r>
              <a:rPr lang="en-GB" baseline="0" dirty="0" err="1"/>
              <a:t>Ausfallsicherheit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6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Already integrated </a:t>
            </a:r>
            <a:r>
              <a:rPr lang="mr-IN" dirty="0"/>
              <a:t>–</a:t>
            </a:r>
            <a:r>
              <a:rPr lang="en-US" dirty="0"/>
              <a:t> plug-ins available, e.g. </a:t>
            </a:r>
            <a:r>
              <a:rPr lang="en-US" dirty="0" err="1"/>
              <a:t>aws</a:t>
            </a:r>
            <a:r>
              <a:rPr lang="en-US" dirty="0"/>
              <a:t>, KNX, </a:t>
            </a:r>
            <a:r>
              <a:rPr lang="mr-IN" dirty="0"/>
              <a:t>…</a:t>
            </a:r>
            <a:br>
              <a:rPr lang="de-DE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If not yet: </a:t>
            </a:r>
            <a:r>
              <a:rPr lang="en-US" b="1" dirty="0" err="1">
                <a:solidFill>
                  <a:srgbClr val="FFFF00"/>
                </a:solidFill>
              </a:rPr>
              <a:t>nymea</a:t>
            </a:r>
            <a:r>
              <a:rPr lang="en-US" b="1" dirty="0">
                <a:solidFill>
                  <a:srgbClr val="FFFF00"/>
                </a:solidFill>
              </a:rPr>
              <a:t> is a fast learner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942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4089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it very simple to understand for everyone:</a:t>
            </a:r>
          </a:p>
          <a:p>
            <a:pPr marL="171450" indent="-171450">
              <a:buFontTx/>
              <a:buChar char="-"/>
            </a:pPr>
            <a:r>
              <a:rPr lang="en-GB" dirty="0"/>
              <a:t>Install OS at the device, add </a:t>
            </a:r>
            <a:r>
              <a:rPr lang="en-GB" dirty="0" err="1"/>
              <a:t>Nymea</a:t>
            </a:r>
            <a:r>
              <a:rPr lang="en-GB" dirty="0"/>
              <a:t> App on the phone, add ‘Services’ to the cloud picture ✓</a:t>
            </a:r>
          </a:p>
          <a:p>
            <a:pPr marL="171450" indent="-171450">
              <a:buFontTx/>
              <a:buChar char="-"/>
            </a:pPr>
            <a:r>
              <a:rPr lang="en-GB" dirty="0"/>
              <a:t>Maybe you want to add pictures ✓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248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turn solution = turn key solution</a:t>
            </a:r>
          </a:p>
          <a:p>
            <a:r>
              <a:rPr lang="en-GB" b="1" dirty="0"/>
              <a:t>Software and Services:</a:t>
            </a:r>
          </a:p>
          <a:p>
            <a:pPr marL="228600" indent="-228600">
              <a:buAutoNum type="arabicParenBoth"/>
            </a:pPr>
            <a:r>
              <a:rPr lang="en-GB" dirty="0"/>
              <a:t>(left side) </a:t>
            </a:r>
            <a:r>
              <a:rPr lang="en-GB" b="1" dirty="0" err="1"/>
              <a:t>Nymea</a:t>
            </a:r>
            <a:r>
              <a:rPr lang="en-GB" b="1" dirty="0"/>
              <a:t> OS </a:t>
            </a:r>
            <a:r>
              <a:rPr lang="en-GB" dirty="0"/>
              <a:t>for IoT devices; after installing this OS the IoT device can be used for multiple IoT applications (software defined product). Example: install </a:t>
            </a:r>
            <a:r>
              <a:rPr lang="en-GB" dirty="0" err="1"/>
              <a:t>Nymea</a:t>
            </a:r>
            <a:r>
              <a:rPr lang="en-GB" dirty="0"/>
              <a:t> on Raspberry Pi=secured IoT device 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r>
              <a:rPr lang="en-GB" dirty="0"/>
              <a:t>(2) (middle picture) </a:t>
            </a:r>
            <a:r>
              <a:rPr lang="en-GB" b="1" dirty="0"/>
              <a:t>Cloud solution </a:t>
            </a:r>
            <a:r>
              <a:rPr lang="en-GB" dirty="0"/>
              <a:t>– Proactive maintenance and updates on registered devices in the cloud (the device is registered in the cloud by the </a:t>
            </a:r>
            <a:r>
              <a:rPr lang="en-GB" dirty="0" err="1"/>
              <a:t>Nymea</a:t>
            </a:r>
            <a:r>
              <a:rPr lang="en-GB" dirty="0"/>
              <a:t> team during onboarding)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(3) (right picture) customer attention by vendor – </a:t>
            </a:r>
            <a:r>
              <a:rPr lang="en-GB" b="1" dirty="0" err="1"/>
              <a:t>Nymea</a:t>
            </a:r>
            <a:r>
              <a:rPr lang="en-GB" b="1" dirty="0"/>
              <a:t> App </a:t>
            </a:r>
            <a:r>
              <a:rPr lang="en-GB" dirty="0"/>
              <a:t>(per device 1 install) to setup and control the IoT device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80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24088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53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07363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4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701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Add: board and tech leads ✓</a:t>
            </a:r>
          </a:p>
        </p:txBody>
      </p:sp>
    </p:spTree>
    <p:extLst>
      <p:ext uri="{BB962C8B-B14F-4D97-AF65-F5344CB8AC3E}">
        <p14:creationId xmlns:p14="http://schemas.microsoft.com/office/powerpoint/2010/main" val="362816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80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335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7978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40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AT" dirty="0"/>
              <a:t>(Aug14)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de-DE" sz="12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Interconnectivity loss </a:t>
            </a: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through exponential device growth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High </a:t>
            </a:r>
            <a:r>
              <a:rPr lang="de-DE" sz="12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dependency on cloud </a:t>
            </a: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and rapid growth of data traffic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de-DE" sz="12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Security problems </a:t>
            </a: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because of outdated software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de-DE" sz="12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Difficulties in the monetization of IoT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Time-to-market often disappointing </a:t>
            </a:r>
            <a:r>
              <a:rPr lang="mr-IN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–</a:t>
            </a:r>
            <a:r>
              <a:rPr lang="de-DE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de-DE" sz="12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small window of opportunity</a:t>
            </a:r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r>
              <a:rPr lang="de-AT" dirty="0"/>
              <a:t>ttm and toc</a:t>
            </a:r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r>
              <a:rPr lang="de-AT" dirty="0"/>
              <a:t>(</a:t>
            </a:r>
            <a:r>
              <a:rPr lang="de-AT" dirty="0" err="1"/>
              <a:t>communication</a:t>
            </a:r>
            <a:r>
              <a:rPr lang="de-AT" dirty="0"/>
              <a:t> </a:t>
            </a:r>
            <a:r>
              <a:rPr lang="de-AT" dirty="0" err="1"/>
              <a:t>issue</a:t>
            </a:r>
            <a:r>
              <a:rPr lang="de-AT" dirty="0"/>
              <a:t>) </a:t>
            </a:r>
            <a:r>
              <a:rPr lang="de-AT" dirty="0" err="1"/>
              <a:t>manufacturer</a:t>
            </a:r>
            <a:r>
              <a:rPr lang="de-AT" dirty="0"/>
              <a:t> </a:t>
            </a:r>
            <a:r>
              <a:rPr lang="de-AT" dirty="0" err="1"/>
              <a:t>delivers</a:t>
            </a:r>
            <a:r>
              <a:rPr lang="de-AT" dirty="0"/>
              <a:t> open </a:t>
            </a:r>
            <a:r>
              <a:rPr lang="de-AT" dirty="0" err="1"/>
              <a:t>api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device</a:t>
            </a:r>
            <a:r>
              <a:rPr lang="de-AT" dirty="0"/>
              <a:t>, </a:t>
            </a:r>
            <a:r>
              <a:rPr lang="de-AT" dirty="0" err="1"/>
              <a:t>now</a:t>
            </a:r>
            <a:r>
              <a:rPr lang="de-AT" dirty="0"/>
              <a:t> </a:t>
            </a:r>
            <a:r>
              <a:rPr lang="de-AT" dirty="0" err="1"/>
              <a:t>others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acces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device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manufacturer</a:t>
            </a:r>
            <a:r>
              <a:rPr lang="de-AT" dirty="0"/>
              <a:t> will not </a:t>
            </a:r>
            <a:r>
              <a:rPr lang="de-AT" dirty="0" err="1"/>
              <a:t>earn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it. He </a:t>
            </a:r>
            <a:r>
              <a:rPr lang="de-AT" dirty="0" err="1"/>
              <a:t>is</a:t>
            </a:r>
            <a:r>
              <a:rPr lang="de-AT" dirty="0"/>
              <a:t> just </a:t>
            </a:r>
            <a:r>
              <a:rPr lang="de-AT" dirty="0" err="1"/>
              <a:t>enabling</a:t>
            </a:r>
            <a:r>
              <a:rPr lang="de-AT" dirty="0"/>
              <a:t> </a:t>
            </a:r>
            <a:r>
              <a:rPr lang="de-AT" dirty="0" err="1"/>
              <a:t>others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earn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;</a:t>
            </a:r>
          </a:p>
          <a:p>
            <a:pPr marL="171450" indent="-171450">
              <a:buFontTx/>
              <a:buChar char="-"/>
            </a:pPr>
            <a:endParaRPr lang="de-AT" dirty="0"/>
          </a:p>
          <a:p>
            <a:pPr marL="171450" indent="-171450">
              <a:buFontTx/>
              <a:buChar char="-"/>
            </a:pP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api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connecting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device</a:t>
            </a:r>
            <a:r>
              <a:rPr lang="de-AT" dirty="0"/>
              <a:t>=‘smart‘.</a:t>
            </a:r>
          </a:p>
          <a:p>
            <a:pPr marL="171450" indent="-171450">
              <a:buFontTx/>
              <a:buChar char="-"/>
            </a:pPr>
            <a:r>
              <a:rPr lang="de-AT" dirty="0"/>
              <a:t>Also: </a:t>
            </a:r>
            <a:r>
              <a:rPr lang="de-AT" dirty="0" err="1"/>
              <a:t>protection</a:t>
            </a:r>
            <a:r>
              <a:rPr lang="de-AT" dirty="0"/>
              <a:t> </a:t>
            </a:r>
            <a:r>
              <a:rPr lang="de-AT" dirty="0" err="1"/>
              <a:t>against</a:t>
            </a:r>
            <a:r>
              <a:rPr lang="de-AT" dirty="0"/>
              <a:t> DDOS </a:t>
            </a:r>
            <a:r>
              <a:rPr lang="de-AT" dirty="0" err="1"/>
              <a:t>attacks</a:t>
            </a:r>
            <a:endParaRPr lang="de-AT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483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(Aug 14)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Software defined product 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“IoT App Store”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Security/stability first (vs. bunch of features/integrations)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Future proof: flexible/expandable (not only for one use case)</a:t>
            </a:r>
          </a:p>
          <a:p>
            <a:pPr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Lean start-up method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214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811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686E6-C2A3-2647-8F94-B0E9DCDE1084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75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65545-8D66-1C4A-A5A6-4A6585AC0F32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68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5CC0-A3B3-5C41-9F95-CA4C5ED33855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8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 userDrawn="1"/>
        </p:nvSpPr>
        <p:spPr>
          <a:xfrm flipV="1">
            <a:off x="673100" y="5398531"/>
            <a:ext cx="7812000" cy="0"/>
          </a:xfrm>
          <a:prstGeom prst="line">
            <a:avLst/>
          </a:prstGeom>
          <a:ln>
            <a:solidFill>
              <a:srgbClr val="DDDDDD"/>
            </a:solidFill>
            <a:miter lim="400000"/>
          </a:ln>
        </p:spPr>
        <p:txBody>
          <a:bodyPr lIns="0" tIns="0" rIns="0" bIns="0"/>
          <a:lstStyle/>
          <a:p>
            <a:pPr lvl="0" algn="l" defTabSz="38097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000">
              <a:latin typeface="Ubuntu"/>
            </a:endParaRPr>
          </a:p>
        </p:txBody>
      </p:sp>
      <p:sp>
        <p:nvSpPr>
          <p:cNvPr id="19" name="Title 19"/>
          <p:cNvSpPr>
            <a:spLocks noGrp="1"/>
          </p:cNvSpPr>
          <p:nvPr>
            <p:ph type="title" hasCustomPrompt="1"/>
          </p:nvPr>
        </p:nvSpPr>
        <p:spPr>
          <a:xfrm>
            <a:off x="673100" y="494773"/>
            <a:ext cx="7776000" cy="535883"/>
          </a:xfrm>
          <a:prstGeom prst="rect">
            <a:avLst/>
          </a:prstGeom>
        </p:spPr>
        <p:txBody>
          <a:bodyPr lIns="90000" tIns="46800" rIns="90000" bIns="0" anchor="b"/>
          <a:lstStyle>
            <a:lvl1pPr>
              <a:defRPr sz="3200">
                <a:solidFill>
                  <a:srgbClr val="676767"/>
                </a:solidFill>
                <a:latin typeface="Ubuntu"/>
              </a:defRPr>
            </a:lvl1pPr>
          </a:lstStyle>
          <a:p>
            <a:r>
              <a:rPr lang="de-AT" dirty="0"/>
              <a:t>Title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1047750"/>
            <a:ext cx="7776000" cy="4445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 sz="2000" b="0" i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Shape 8"/>
          <p:cNvSpPr/>
          <p:nvPr userDrawn="1"/>
        </p:nvSpPr>
        <p:spPr>
          <a:xfrm>
            <a:off x="4401518" y="5441123"/>
            <a:ext cx="4099080" cy="265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9766" tIns="29766" rIns="90000" bIns="29766" anchor="ctr">
            <a:spAutoFit/>
          </a:bodyPr>
          <a:lstStyle/>
          <a:p>
            <a:pPr lvl="0" algn="r">
              <a:defRPr sz="1800"/>
            </a:pPr>
            <a:r>
              <a:rPr lang="de-DE" sz="667" b="0" i="0" kern="1200" dirty="0" err="1">
                <a:solidFill>
                  <a:srgbClr val="A2A2A2"/>
                </a:solidFill>
                <a:latin typeface="Ubuntu"/>
                <a:ea typeface="Helvetica Light" charset="0"/>
                <a:cs typeface="Helvetica Light" charset="0"/>
                <a:sym typeface="Helvetica"/>
              </a:rPr>
              <a:t>Qt</a:t>
            </a:r>
            <a:r>
              <a:rPr lang="de-DE" sz="667" b="0" i="0" kern="1200" dirty="0">
                <a:solidFill>
                  <a:srgbClr val="A2A2A2"/>
                </a:solidFill>
                <a:latin typeface="Ubuntu"/>
                <a:ea typeface="Helvetica Light" charset="0"/>
                <a:cs typeface="Helvetica Light" charset="0"/>
                <a:sym typeface="Helvetica"/>
              </a:rPr>
              <a:t> </a:t>
            </a:r>
            <a:r>
              <a:rPr lang="de-DE" sz="667" b="0" i="0" kern="1200" dirty="0" err="1">
                <a:solidFill>
                  <a:srgbClr val="A2A2A2"/>
                </a:solidFill>
                <a:latin typeface="Ubuntu"/>
                <a:ea typeface="Helvetica Light" charset="0"/>
                <a:cs typeface="Helvetica Light" charset="0"/>
                <a:sym typeface="Helvetica"/>
              </a:rPr>
              <a:t>day</a:t>
            </a:r>
            <a:r>
              <a:rPr lang="de-DE" sz="667" b="0" i="0" kern="1200" dirty="0">
                <a:solidFill>
                  <a:srgbClr val="A2A2A2"/>
                </a:solidFill>
                <a:latin typeface="Ubuntu"/>
                <a:ea typeface="Helvetica Light" charset="0"/>
                <a:cs typeface="Helvetica Light" charset="0"/>
                <a:sym typeface="Helvetica"/>
              </a:rPr>
              <a:t> - 2019/04/02</a:t>
            </a:r>
          </a:p>
          <a:p>
            <a:pPr lvl="0" algn="r">
              <a:defRPr sz="1800"/>
            </a:pPr>
            <a:endParaRPr sz="667" b="0" i="0" dirty="0">
              <a:solidFill>
                <a:srgbClr val="A2A2A2"/>
              </a:solidFill>
              <a:latin typeface="Ubuntu"/>
              <a:ea typeface="Helvetica Light" charset="0"/>
              <a:cs typeface="Helvetica Light" charset="0"/>
              <a:sym typeface="Helvetica"/>
            </a:endParaRPr>
          </a:p>
        </p:txBody>
      </p:sp>
      <p:sp>
        <p:nvSpPr>
          <p:cNvPr id="14" name="Shape 11"/>
          <p:cNvSpPr txBox="1">
            <a:spLocks/>
          </p:cNvSpPr>
          <p:nvPr userDrawn="1"/>
        </p:nvSpPr>
        <p:spPr>
          <a:xfrm>
            <a:off x="4438139" y="5436845"/>
            <a:ext cx="281925" cy="15000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44" kern="1200">
                <a:solidFill>
                  <a:srgbClr val="A6AAA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z="667" smtClean="0">
                <a:solidFill>
                  <a:srgbClr val="A2A2A2"/>
                </a:solidFill>
                <a:latin typeface="Ubuntu"/>
              </a:rPr>
              <a:pPr/>
              <a:t>‹#›</a:t>
            </a:fld>
            <a:endParaRPr lang="en-US" sz="667" dirty="0">
              <a:solidFill>
                <a:srgbClr val="A2A2A2"/>
              </a:solidFill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9494899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90">
          <p15:clr>
            <a:srgbClr val="FBAE40"/>
          </p15:clr>
        </p15:guide>
        <p15:guide id="3" orient="horz" pos="4906">
          <p15:clr>
            <a:srgbClr val="FBAE40"/>
          </p15:clr>
        </p15:guide>
        <p15:guide id="4" pos="6928">
          <p15:clr>
            <a:srgbClr val="FBAE40"/>
          </p15:clr>
        </p15:guide>
        <p15:guide id="5" pos="5772">
          <p15:clr>
            <a:srgbClr val="FBAE40"/>
          </p15:clr>
        </p15:guide>
        <p15:guide id="6" orient="horz" pos="346">
          <p15:clr>
            <a:srgbClr val="FBAE40"/>
          </p15:clr>
        </p15:guide>
        <p15:guide id="7" pos="4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B7FC-2933-3048-8691-1B5086A59ED6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8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27B5A-94DE-C749-B168-3D97189DDCB2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53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F66-C825-774D-8116-ECD236760181}" type="datetime1">
              <a:t>3/28/19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81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66D9-A19E-B04C-8EBF-AAED24DA9980}" type="datetime1">
              <a:t>3/28/19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79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39A45-0D8D-B749-88EE-36ABFB5B7314}" type="datetime1">
              <a:t>3/28/19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46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FFBC-7CDE-4D43-AECE-467B9E1A7E3C}" type="datetime1">
              <a:t>3/28/19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4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AA216-6C2E-0A40-91CE-7D5FD09FD002}" type="datetime1">
              <a:t>3/28/19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82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7DE2-0A64-5E43-9EF5-823175BF59A7}" type="datetime1">
              <a:t>3/28/19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30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01F1B-9531-FF47-9C92-6922E102943C}" type="datetime1">
              <a:t>3/28/19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A9709-4C97-004C-8B15-8834DD21E525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68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tif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png"/><Relationship Id="rId2" Type="http://schemas.openxmlformats.org/officeDocument/2006/relationships/hyperlink" Target="https://vimeo.com/224337774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 amt="35000"/>
          </a:blip>
          <a:srcRect l="2359" t="12213" r="2359" b="4079"/>
          <a:stretch/>
        </p:blipFill>
        <p:spPr>
          <a:xfrm>
            <a:off x="-1" y="1"/>
            <a:ext cx="9144001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0" y="0"/>
            <a:ext cx="5653548" cy="5723379"/>
          </a:xfrm>
          <a:prstGeom prst="rtTriangle">
            <a:avLst/>
          </a:prstGeom>
          <a:solidFill>
            <a:srgbClr val="008C8C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568600" y="805950"/>
            <a:ext cx="4006800" cy="4006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737" y="459126"/>
            <a:ext cx="4816523" cy="47004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579077" y="2770500"/>
            <a:ext cx="3997569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3600" dirty="0" err="1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Our</a:t>
            </a:r>
            <a:r>
              <a:rPr lang="en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de-DE" sz="3600" dirty="0" err="1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exciting</a:t>
            </a:r>
            <a:r>
              <a:rPr lang="de-DE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br>
              <a:rPr lang="de-DE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n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journey</a:t>
            </a:r>
            <a:r>
              <a:rPr lang="de-DE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r>
              <a:rPr lang="en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of </a:t>
            </a:r>
            <a:br>
              <a:rPr lang="de-DE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lang="en" sz="3600" dirty="0">
                <a:solidFill>
                  <a:srgbClr val="78BEA0"/>
                </a:solidFill>
                <a:latin typeface="Teko"/>
                <a:ea typeface="Teko"/>
                <a:cs typeface="Teko"/>
                <a:sym typeface="Teko"/>
              </a:rPr>
              <a:t>API integration</a:t>
            </a:r>
            <a:endParaRPr sz="3600" dirty="0">
              <a:solidFill>
                <a:srgbClr val="78BEA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028" name="Picture 4" descr="https://lh5.googleusercontent.com/8hhE3AOo0d0NmPeQFozzV-Jau0vlgIhLEDlbuKfwfZt3nsbR5Y60RPYP5lwwLB-scTQwLZUrqySEt8IwiZ5zzItJc-qo7i1jElh52WX0Pk4NzHVhXjrV8NcznZcqxGkDMaZRCMKah8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48" y="1202683"/>
            <a:ext cx="861137" cy="12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Closer to the end consumer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Direct consumer access brings power and revenue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03" y="2454545"/>
            <a:ext cx="1125564" cy="112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58" y="2603716"/>
            <a:ext cx="1013202" cy="101320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619213" y="2944678"/>
            <a:ext cx="3688597" cy="619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585635" y="3192650"/>
            <a:ext cx="3691178" cy="43912"/>
          </a:xfrm>
          <a:prstGeom prst="straightConnector1">
            <a:avLst/>
          </a:prstGeom>
          <a:ln w="44450">
            <a:solidFill>
              <a:srgbClr val="78BE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/>
          <p:cNvSpPr txBox="1">
            <a:spLocks/>
          </p:cNvSpPr>
          <p:nvPr/>
        </p:nvSpPr>
        <p:spPr>
          <a:xfrm>
            <a:off x="2123268" y="3788366"/>
            <a:ext cx="4788976" cy="1186590"/>
          </a:xfrm>
          <a:prstGeom prst="rect">
            <a:avLst/>
          </a:prstGeom>
          <a:solidFill>
            <a:srgbClr val="78BEA0"/>
          </a:solidFill>
        </p:spPr>
        <p:txBody>
          <a:bodyPr vert="horz" lIns="90000" tIns="46800" rIns="90000" bIns="4680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(1) Secure &amp; reliable connection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(2) Future proof services/business models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32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57BAAE"/>
                </a:gs>
                <a:gs pos="100000">
                  <a:srgbClr val="7CC19A"/>
                </a:gs>
              </a:gsLst>
              <a:lin ang="162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31735" y="2579314"/>
            <a:ext cx="8880529" cy="556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spc="300" dirty="0" err="1">
                <a:solidFill>
                  <a:srgbClr val="78BEA0"/>
                </a:solidFill>
                <a:latin typeface="Ubuntu Medium"/>
                <a:cs typeface="Ubuntu Medium"/>
              </a:rPr>
              <a:t>Our</a:t>
            </a:r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 Journey</a:t>
            </a:r>
            <a:endParaRPr lang="de-DE" sz="3600" spc="300" dirty="0">
              <a:solidFill>
                <a:srgbClr val="78BEA0"/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78BEA0"/>
                </a:solidFill>
              </a:rPr>
              <a:t>IoT</a:t>
            </a:r>
            <a:r>
              <a:rPr lang="en-US" dirty="0">
                <a:solidFill>
                  <a:srgbClr val="78BEA0"/>
                </a:solidFill>
              </a:rPr>
              <a:t> - lessons learned so far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From a fancy smart home device to an operating system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70024" y="2029649"/>
            <a:ext cx="0" cy="25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0024" y="4556949"/>
            <a:ext cx="252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977024" y="2410649"/>
            <a:ext cx="2217099" cy="2010993"/>
          </a:xfrm>
          <a:custGeom>
            <a:avLst/>
            <a:gdLst>
              <a:gd name="connsiteX0" fmla="*/ 0 w 1841500"/>
              <a:gd name="connsiteY0" fmla="*/ 1079500 h 1079500"/>
              <a:gd name="connsiteX1" fmla="*/ 101600 w 1841500"/>
              <a:gd name="connsiteY1" fmla="*/ 1028700 h 1079500"/>
              <a:gd name="connsiteX2" fmla="*/ 139700 w 1841500"/>
              <a:gd name="connsiteY2" fmla="*/ 1016000 h 1079500"/>
              <a:gd name="connsiteX3" fmla="*/ 177800 w 1841500"/>
              <a:gd name="connsiteY3" fmla="*/ 990600 h 1079500"/>
              <a:gd name="connsiteX4" fmla="*/ 215900 w 1841500"/>
              <a:gd name="connsiteY4" fmla="*/ 977900 h 1079500"/>
              <a:gd name="connsiteX5" fmla="*/ 292100 w 1841500"/>
              <a:gd name="connsiteY5" fmla="*/ 927100 h 1079500"/>
              <a:gd name="connsiteX6" fmla="*/ 330200 w 1841500"/>
              <a:gd name="connsiteY6" fmla="*/ 901700 h 1079500"/>
              <a:gd name="connsiteX7" fmla="*/ 406400 w 1841500"/>
              <a:gd name="connsiteY7" fmla="*/ 787400 h 1079500"/>
              <a:gd name="connsiteX8" fmla="*/ 431800 w 1841500"/>
              <a:gd name="connsiteY8" fmla="*/ 749300 h 1079500"/>
              <a:gd name="connsiteX9" fmla="*/ 457200 w 1841500"/>
              <a:gd name="connsiteY9" fmla="*/ 673100 h 1079500"/>
              <a:gd name="connsiteX10" fmla="*/ 330200 w 1841500"/>
              <a:gd name="connsiteY10" fmla="*/ 635000 h 1079500"/>
              <a:gd name="connsiteX11" fmla="*/ 304800 w 1841500"/>
              <a:gd name="connsiteY11" fmla="*/ 673100 h 1079500"/>
              <a:gd name="connsiteX12" fmla="*/ 279400 w 1841500"/>
              <a:gd name="connsiteY12" fmla="*/ 749300 h 1079500"/>
              <a:gd name="connsiteX13" fmla="*/ 317500 w 1841500"/>
              <a:gd name="connsiteY13" fmla="*/ 927100 h 1079500"/>
              <a:gd name="connsiteX14" fmla="*/ 368300 w 1841500"/>
              <a:gd name="connsiteY14" fmla="*/ 952500 h 1079500"/>
              <a:gd name="connsiteX15" fmla="*/ 647700 w 1841500"/>
              <a:gd name="connsiteY15" fmla="*/ 889000 h 1079500"/>
              <a:gd name="connsiteX16" fmla="*/ 711200 w 1841500"/>
              <a:gd name="connsiteY16" fmla="*/ 812800 h 1079500"/>
              <a:gd name="connsiteX17" fmla="*/ 787400 w 1841500"/>
              <a:gd name="connsiteY17" fmla="*/ 736600 h 1079500"/>
              <a:gd name="connsiteX18" fmla="*/ 825500 w 1841500"/>
              <a:gd name="connsiteY18" fmla="*/ 660400 h 1079500"/>
              <a:gd name="connsiteX19" fmla="*/ 838200 w 1841500"/>
              <a:gd name="connsiteY19" fmla="*/ 622300 h 1079500"/>
              <a:gd name="connsiteX20" fmla="*/ 749300 w 1841500"/>
              <a:gd name="connsiteY20" fmla="*/ 558800 h 1079500"/>
              <a:gd name="connsiteX21" fmla="*/ 711200 w 1841500"/>
              <a:gd name="connsiteY21" fmla="*/ 546100 h 1079500"/>
              <a:gd name="connsiteX22" fmla="*/ 635000 w 1841500"/>
              <a:gd name="connsiteY22" fmla="*/ 711200 h 1079500"/>
              <a:gd name="connsiteX23" fmla="*/ 698500 w 1841500"/>
              <a:gd name="connsiteY23" fmla="*/ 774700 h 1079500"/>
              <a:gd name="connsiteX24" fmla="*/ 774700 w 1841500"/>
              <a:gd name="connsiteY24" fmla="*/ 800100 h 1079500"/>
              <a:gd name="connsiteX25" fmla="*/ 863600 w 1841500"/>
              <a:gd name="connsiteY25" fmla="*/ 762000 h 1079500"/>
              <a:gd name="connsiteX26" fmla="*/ 939800 w 1841500"/>
              <a:gd name="connsiteY26" fmla="*/ 711200 h 1079500"/>
              <a:gd name="connsiteX27" fmla="*/ 977900 w 1841500"/>
              <a:gd name="connsiteY27" fmla="*/ 673100 h 1079500"/>
              <a:gd name="connsiteX28" fmla="*/ 1003300 w 1841500"/>
              <a:gd name="connsiteY28" fmla="*/ 622300 h 1079500"/>
              <a:gd name="connsiteX29" fmla="*/ 1028700 w 1841500"/>
              <a:gd name="connsiteY29" fmla="*/ 584200 h 1079500"/>
              <a:gd name="connsiteX30" fmla="*/ 1054100 w 1841500"/>
              <a:gd name="connsiteY30" fmla="*/ 495300 h 1079500"/>
              <a:gd name="connsiteX31" fmla="*/ 1079500 w 1841500"/>
              <a:gd name="connsiteY31" fmla="*/ 419100 h 1079500"/>
              <a:gd name="connsiteX32" fmla="*/ 1092200 w 1841500"/>
              <a:gd name="connsiteY32" fmla="*/ 381000 h 1079500"/>
              <a:gd name="connsiteX33" fmla="*/ 1054100 w 1841500"/>
              <a:gd name="connsiteY33" fmla="*/ 241300 h 1079500"/>
              <a:gd name="connsiteX34" fmla="*/ 1016000 w 1841500"/>
              <a:gd name="connsiteY34" fmla="*/ 215900 h 1079500"/>
              <a:gd name="connsiteX35" fmla="*/ 977900 w 1841500"/>
              <a:gd name="connsiteY35" fmla="*/ 228600 h 1079500"/>
              <a:gd name="connsiteX36" fmla="*/ 965200 w 1841500"/>
              <a:gd name="connsiteY36" fmla="*/ 266700 h 1079500"/>
              <a:gd name="connsiteX37" fmla="*/ 1003300 w 1841500"/>
              <a:gd name="connsiteY37" fmla="*/ 431800 h 1079500"/>
              <a:gd name="connsiteX38" fmla="*/ 1028700 w 1841500"/>
              <a:gd name="connsiteY38" fmla="*/ 482600 h 1079500"/>
              <a:gd name="connsiteX39" fmla="*/ 1041400 w 1841500"/>
              <a:gd name="connsiteY39" fmla="*/ 520700 h 1079500"/>
              <a:gd name="connsiteX40" fmla="*/ 1092200 w 1841500"/>
              <a:gd name="connsiteY40" fmla="*/ 596900 h 1079500"/>
              <a:gd name="connsiteX41" fmla="*/ 1168400 w 1841500"/>
              <a:gd name="connsiteY41" fmla="*/ 635000 h 1079500"/>
              <a:gd name="connsiteX42" fmla="*/ 1270000 w 1841500"/>
              <a:gd name="connsiteY42" fmla="*/ 660400 h 1079500"/>
              <a:gd name="connsiteX43" fmla="*/ 1308100 w 1841500"/>
              <a:gd name="connsiteY43" fmla="*/ 673100 h 1079500"/>
              <a:gd name="connsiteX44" fmla="*/ 1358900 w 1841500"/>
              <a:gd name="connsiteY44" fmla="*/ 685800 h 1079500"/>
              <a:gd name="connsiteX45" fmla="*/ 1435100 w 1841500"/>
              <a:gd name="connsiteY45" fmla="*/ 673100 h 1079500"/>
              <a:gd name="connsiteX46" fmla="*/ 1447800 w 1841500"/>
              <a:gd name="connsiteY46" fmla="*/ 609600 h 1079500"/>
              <a:gd name="connsiteX47" fmla="*/ 1460500 w 1841500"/>
              <a:gd name="connsiteY47" fmla="*/ 558800 h 1079500"/>
              <a:gd name="connsiteX48" fmla="*/ 1485900 w 1841500"/>
              <a:gd name="connsiteY48" fmla="*/ 482600 h 1079500"/>
              <a:gd name="connsiteX49" fmla="*/ 1511300 w 1841500"/>
              <a:gd name="connsiteY49" fmla="*/ 368300 h 1079500"/>
              <a:gd name="connsiteX50" fmla="*/ 1524000 w 1841500"/>
              <a:gd name="connsiteY50" fmla="*/ 304800 h 1079500"/>
              <a:gd name="connsiteX51" fmla="*/ 1511300 w 1841500"/>
              <a:gd name="connsiteY51" fmla="*/ 152400 h 1079500"/>
              <a:gd name="connsiteX52" fmla="*/ 1498600 w 1841500"/>
              <a:gd name="connsiteY52" fmla="*/ 114300 h 1079500"/>
              <a:gd name="connsiteX53" fmla="*/ 1409700 w 1841500"/>
              <a:gd name="connsiteY53" fmla="*/ 0 h 1079500"/>
              <a:gd name="connsiteX54" fmla="*/ 1346200 w 1841500"/>
              <a:gd name="connsiteY54" fmla="*/ 12700 h 1079500"/>
              <a:gd name="connsiteX55" fmla="*/ 1333500 w 1841500"/>
              <a:gd name="connsiteY55" fmla="*/ 50800 h 1079500"/>
              <a:gd name="connsiteX56" fmla="*/ 1320800 w 1841500"/>
              <a:gd name="connsiteY56" fmla="*/ 177800 h 1079500"/>
              <a:gd name="connsiteX57" fmla="*/ 1333500 w 1841500"/>
              <a:gd name="connsiteY57" fmla="*/ 368300 h 1079500"/>
              <a:gd name="connsiteX58" fmla="*/ 1346200 w 1841500"/>
              <a:gd name="connsiteY58" fmla="*/ 406400 h 1079500"/>
              <a:gd name="connsiteX59" fmla="*/ 1409700 w 1841500"/>
              <a:gd name="connsiteY59" fmla="*/ 482600 h 1079500"/>
              <a:gd name="connsiteX60" fmla="*/ 1447800 w 1841500"/>
              <a:gd name="connsiteY60" fmla="*/ 508000 h 1079500"/>
              <a:gd name="connsiteX61" fmla="*/ 1485900 w 1841500"/>
              <a:gd name="connsiteY61" fmla="*/ 520700 h 1079500"/>
              <a:gd name="connsiteX62" fmla="*/ 1600200 w 1841500"/>
              <a:gd name="connsiteY62" fmla="*/ 508000 h 1079500"/>
              <a:gd name="connsiteX63" fmla="*/ 1625600 w 1841500"/>
              <a:gd name="connsiteY63" fmla="*/ 457200 h 1079500"/>
              <a:gd name="connsiteX64" fmla="*/ 1651000 w 1841500"/>
              <a:gd name="connsiteY64" fmla="*/ 419100 h 1079500"/>
              <a:gd name="connsiteX65" fmla="*/ 1676400 w 1841500"/>
              <a:gd name="connsiteY65" fmla="*/ 330200 h 1079500"/>
              <a:gd name="connsiteX66" fmla="*/ 1701800 w 1841500"/>
              <a:gd name="connsiteY66" fmla="*/ 279400 h 1079500"/>
              <a:gd name="connsiteX67" fmla="*/ 1714500 w 1841500"/>
              <a:gd name="connsiteY67" fmla="*/ 241300 h 1079500"/>
              <a:gd name="connsiteX68" fmla="*/ 1739900 w 1841500"/>
              <a:gd name="connsiteY68" fmla="*/ 203200 h 1079500"/>
              <a:gd name="connsiteX69" fmla="*/ 1752600 w 1841500"/>
              <a:gd name="connsiteY69" fmla="*/ 165100 h 1079500"/>
              <a:gd name="connsiteX70" fmla="*/ 1803400 w 1841500"/>
              <a:gd name="connsiteY70" fmla="*/ 88900 h 1079500"/>
              <a:gd name="connsiteX71" fmla="*/ 1841500 w 1841500"/>
              <a:gd name="connsiteY71" fmla="*/ 3810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841500" h="1079500">
                <a:moveTo>
                  <a:pt x="0" y="1079500"/>
                </a:moveTo>
                <a:cubicBezTo>
                  <a:pt x="101004" y="1054249"/>
                  <a:pt x="857" y="1086268"/>
                  <a:pt x="101600" y="1028700"/>
                </a:cubicBezTo>
                <a:cubicBezTo>
                  <a:pt x="113223" y="1022058"/>
                  <a:pt x="127726" y="1021987"/>
                  <a:pt x="139700" y="1016000"/>
                </a:cubicBezTo>
                <a:cubicBezTo>
                  <a:pt x="153352" y="1009174"/>
                  <a:pt x="164148" y="997426"/>
                  <a:pt x="177800" y="990600"/>
                </a:cubicBezTo>
                <a:cubicBezTo>
                  <a:pt x="189774" y="984613"/>
                  <a:pt x="204198" y="984401"/>
                  <a:pt x="215900" y="977900"/>
                </a:cubicBezTo>
                <a:cubicBezTo>
                  <a:pt x="242585" y="963075"/>
                  <a:pt x="266700" y="944033"/>
                  <a:pt x="292100" y="927100"/>
                </a:cubicBezTo>
                <a:lnTo>
                  <a:pt x="330200" y="901700"/>
                </a:lnTo>
                <a:lnTo>
                  <a:pt x="406400" y="787400"/>
                </a:lnTo>
                <a:cubicBezTo>
                  <a:pt x="414867" y="774700"/>
                  <a:pt x="426973" y="763780"/>
                  <a:pt x="431800" y="749300"/>
                </a:cubicBezTo>
                <a:lnTo>
                  <a:pt x="457200" y="673100"/>
                </a:lnTo>
                <a:cubicBezTo>
                  <a:pt x="438671" y="598986"/>
                  <a:pt x="454229" y="589898"/>
                  <a:pt x="330200" y="635000"/>
                </a:cubicBezTo>
                <a:cubicBezTo>
                  <a:pt x="315855" y="640216"/>
                  <a:pt x="310999" y="659152"/>
                  <a:pt x="304800" y="673100"/>
                </a:cubicBezTo>
                <a:cubicBezTo>
                  <a:pt x="293926" y="697566"/>
                  <a:pt x="279400" y="749300"/>
                  <a:pt x="279400" y="749300"/>
                </a:cubicBezTo>
                <a:cubicBezTo>
                  <a:pt x="283169" y="790762"/>
                  <a:pt x="269529" y="887124"/>
                  <a:pt x="317500" y="927100"/>
                </a:cubicBezTo>
                <a:cubicBezTo>
                  <a:pt x="332044" y="939220"/>
                  <a:pt x="351367" y="944033"/>
                  <a:pt x="368300" y="952500"/>
                </a:cubicBezTo>
                <a:cubicBezTo>
                  <a:pt x="497101" y="944450"/>
                  <a:pt x="562203" y="974497"/>
                  <a:pt x="647700" y="889000"/>
                </a:cubicBezTo>
                <a:cubicBezTo>
                  <a:pt x="821426" y="715274"/>
                  <a:pt x="569749" y="971932"/>
                  <a:pt x="711200" y="812800"/>
                </a:cubicBezTo>
                <a:cubicBezTo>
                  <a:pt x="735065" y="785952"/>
                  <a:pt x="787400" y="736600"/>
                  <a:pt x="787400" y="736600"/>
                </a:cubicBezTo>
                <a:cubicBezTo>
                  <a:pt x="819322" y="640835"/>
                  <a:pt x="776261" y="758877"/>
                  <a:pt x="825500" y="660400"/>
                </a:cubicBezTo>
                <a:cubicBezTo>
                  <a:pt x="831487" y="648426"/>
                  <a:pt x="833967" y="635000"/>
                  <a:pt x="838200" y="622300"/>
                </a:cubicBezTo>
                <a:cubicBezTo>
                  <a:pt x="817033" y="558800"/>
                  <a:pt x="838200" y="588433"/>
                  <a:pt x="749300" y="558800"/>
                </a:cubicBezTo>
                <a:lnTo>
                  <a:pt x="711200" y="546100"/>
                </a:lnTo>
                <a:cubicBezTo>
                  <a:pt x="583974" y="564275"/>
                  <a:pt x="599144" y="531922"/>
                  <a:pt x="635000" y="711200"/>
                </a:cubicBezTo>
                <a:cubicBezTo>
                  <a:pt x="640369" y="738046"/>
                  <a:pt x="676198" y="764788"/>
                  <a:pt x="698500" y="774700"/>
                </a:cubicBezTo>
                <a:cubicBezTo>
                  <a:pt x="722966" y="785574"/>
                  <a:pt x="774700" y="800100"/>
                  <a:pt x="774700" y="800100"/>
                </a:cubicBezTo>
                <a:cubicBezTo>
                  <a:pt x="814115" y="786962"/>
                  <a:pt x="824366" y="785540"/>
                  <a:pt x="863600" y="762000"/>
                </a:cubicBezTo>
                <a:cubicBezTo>
                  <a:pt x="889777" y="746294"/>
                  <a:pt x="918214" y="732786"/>
                  <a:pt x="939800" y="711200"/>
                </a:cubicBezTo>
                <a:cubicBezTo>
                  <a:pt x="952500" y="698500"/>
                  <a:pt x="967461" y="687715"/>
                  <a:pt x="977900" y="673100"/>
                </a:cubicBezTo>
                <a:cubicBezTo>
                  <a:pt x="988904" y="657694"/>
                  <a:pt x="993907" y="638738"/>
                  <a:pt x="1003300" y="622300"/>
                </a:cubicBezTo>
                <a:cubicBezTo>
                  <a:pt x="1010873" y="609048"/>
                  <a:pt x="1021874" y="597852"/>
                  <a:pt x="1028700" y="584200"/>
                </a:cubicBezTo>
                <a:cubicBezTo>
                  <a:pt x="1039370" y="562860"/>
                  <a:pt x="1047996" y="515645"/>
                  <a:pt x="1054100" y="495300"/>
                </a:cubicBezTo>
                <a:cubicBezTo>
                  <a:pt x="1061793" y="469655"/>
                  <a:pt x="1071033" y="444500"/>
                  <a:pt x="1079500" y="419100"/>
                </a:cubicBezTo>
                <a:lnTo>
                  <a:pt x="1092200" y="381000"/>
                </a:lnTo>
                <a:cubicBezTo>
                  <a:pt x="1084687" y="320900"/>
                  <a:pt x="1095265" y="282465"/>
                  <a:pt x="1054100" y="241300"/>
                </a:cubicBezTo>
                <a:cubicBezTo>
                  <a:pt x="1043307" y="230507"/>
                  <a:pt x="1028700" y="224367"/>
                  <a:pt x="1016000" y="215900"/>
                </a:cubicBezTo>
                <a:cubicBezTo>
                  <a:pt x="1003300" y="220133"/>
                  <a:pt x="987366" y="219134"/>
                  <a:pt x="977900" y="228600"/>
                </a:cubicBezTo>
                <a:cubicBezTo>
                  <a:pt x="968434" y="238066"/>
                  <a:pt x="965200" y="253313"/>
                  <a:pt x="965200" y="266700"/>
                </a:cubicBezTo>
                <a:cubicBezTo>
                  <a:pt x="965200" y="418149"/>
                  <a:pt x="959402" y="354978"/>
                  <a:pt x="1003300" y="431800"/>
                </a:cubicBezTo>
                <a:cubicBezTo>
                  <a:pt x="1012693" y="448238"/>
                  <a:pt x="1021242" y="465199"/>
                  <a:pt x="1028700" y="482600"/>
                </a:cubicBezTo>
                <a:cubicBezTo>
                  <a:pt x="1033973" y="494905"/>
                  <a:pt x="1034899" y="508998"/>
                  <a:pt x="1041400" y="520700"/>
                </a:cubicBezTo>
                <a:cubicBezTo>
                  <a:pt x="1056225" y="547385"/>
                  <a:pt x="1063240" y="587247"/>
                  <a:pt x="1092200" y="596900"/>
                </a:cubicBezTo>
                <a:cubicBezTo>
                  <a:pt x="1187965" y="628822"/>
                  <a:pt x="1069923" y="585761"/>
                  <a:pt x="1168400" y="635000"/>
                </a:cubicBezTo>
                <a:cubicBezTo>
                  <a:pt x="1197430" y="649515"/>
                  <a:pt x="1241017" y="653154"/>
                  <a:pt x="1270000" y="660400"/>
                </a:cubicBezTo>
                <a:cubicBezTo>
                  <a:pt x="1282987" y="663647"/>
                  <a:pt x="1295228" y="669422"/>
                  <a:pt x="1308100" y="673100"/>
                </a:cubicBezTo>
                <a:cubicBezTo>
                  <a:pt x="1324883" y="677895"/>
                  <a:pt x="1341967" y="681567"/>
                  <a:pt x="1358900" y="685800"/>
                </a:cubicBezTo>
                <a:cubicBezTo>
                  <a:pt x="1384300" y="681567"/>
                  <a:pt x="1415549" y="689858"/>
                  <a:pt x="1435100" y="673100"/>
                </a:cubicBezTo>
                <a:cubicBezTo>
                  <a:pt x="1451489" y="659052"/>
                  <a:pt x="1443117" y="630672"/>
                  <a:pt x="1447800" y="609600"/>
                </a:cubicBezTo>
                <a:cubicBezTo>
                  <a:pt x="1451586" y="592561"/>
                  <a:pt x="1455484" y="575518"/>
                  <a:pt x="1460500" y="558800"/>
                </a:cubicBezTo>
                <a:cubicBezTo>
                  <a:pt x="1468193" y="533155"/>
                  <a:pt x="1480649" y="508854"/>
                  <a:pt x="1485900" y="482600"/>
                </a:cubicBezTo>
                <a:cubicBezTo>
                  <a:pt x="1524204" y="291082"/>
                  <a:pt x="1475429" y="529718"/>
                  <a:pt x="1511300" y="368300"/>
                </a:cubicBezTo>
                <a:cubicBezTo>
                  <a:pt x="1515983" y="347228"/>
                  <a:pt x="1519767" y="325967"/>
                  <a:pt x="1524000" y="304800"/>
                </a:cubicBezTo>
                <a:cubicBezTo>
                  <a:pt x="1519767" y="254000"/>
                  <a:pt x="1518037" y="202929"/>
                  <a:pt x="1511300" y="152400"/>
                </a:cubicBezTo>
                <a:cubicBezTo>
                  <a:pt x="1509531" y="139130"/>
                  <a:pt x="1505101" y="126002"/>
                  <a:pt x="1498600" y="114300"/>
                </a:cubicBezTo>
                <a:cubicBezTo>
                  <a:pt x="1460623" y="45942"/>
                  <a:pt x="1455980" y="46280"/>
                  <a:pt x="1409700" y="0"/>
                </a:cubicBezTo>
                <a:cubicBezTo>
                  <a:pt x="1388533" y="4233"/>
                  <a:pt x="1364161" y="726"/>
                  <a:pt x="1346200" y="12700"/>
                </a:cubicBezTo>
                <a:cubicBezTo>
                  <a:pt x="1335061" y="20126"/>
                  <a:pt x="1335536" y="37569"/>
                  <a:pt x="1333500" y="50800"/>
                </a:cubicBezTo>
                <a:cubicBezTo>
                  <a:pt x="1327031" y="92850"/>
                  <a:pt x="1325033" y="135467"/>
                  <a:pt x="1320800" y="177800"/>
                </a:cubicBezTo>
                <a:cubicBezTo>
                  <a:pt x="1325033" y="241300"/>
                  <a:pt x="1326472" y="305048"/>
                  <a:pt x="1333500" y="368300"/>
                </a:cubicBezTo>
                <a:cubicBezTo>
                  <a:pt x="1334978" y="381605"/>
                  <a:pt x="1340213" y="394426"/>
                  <a:pt x="1346200" y="406400"/>
                </a:cubicBezTo>
                <a:cubicBezTo>
                  <a:pt x="1360471" y="434943"/>
                  <a:pt x="1385625" y="462538"/>
                  <a:pt x="1409700" y="482600"/>
                </a:cubicBezTo>
                <a:cubicBezTo>
                  <a:pt x="1421426" y="492371"/>
                  <a:pt x="1434148" y="501174"/>
                  <a:pt x="1447800" y="508000"/>
                </a:cubicBezTo>
                <a:cubicBezTo>
                  <a:pt x="1459774" y="513987"/>
                  <a:pt x="1473200" y="516467"/>
                  <a:pt x="1485900" y="520700"/>
                </a:cubicBezTo>
                <a:cubicBezTo>
                  <a:pt x="1524000" y="516467"/>
                  <a:pt x="1565302" y="523863"/>
                  <a:pt x="1600200" y="508000"/>
                </a:cubicBezTo>
                <a:cubicBezTo>
                  <a:pt x="1617435" y="500166"/>
                  <a:pt x="1616207" y="473638"/>
                  <a:pt x="1625600" y="457200"/>
                </a:cubicBezTo>
                <a:cubicBezTo>
                  <a:pt x="1633173" y="443948"/>
                  <a:pt x="1642533" y="431800"/>
                  <a:pt x="1651000" y="419100"/>
                </a:cubicBezTo>
                <a:cubicBezTo>
                  <a:pt x="1657445" y="393321"/>
                  <a:pt x="1665468" y="355707"/>
                  <a:pt x="1676400" y="330200"/>
                </a:cubicBezTo>
                <a:cubicBezTo>
                  <a:pt x="1683858" y="312799"/>
                  <a:pt x="1694342" y="296801"/>
                  <a:pt x="1701800" y="279400"/>
                </a:cubicBezTo>
                <a:cubicBezTo>
                  <a:pt x="1707073" y="267095"/>
                  <a:pt x="1708513" y="253274"/>
                  <a:pt x="1714500" y="241300"/>
                </a:cubicBezTo>
                <a:cubicBezTo>
                  <a:pt x="1721326" y="227648"/>
                  <a:pt x="1733074" y="216852"/>
                  <a:pt x="1739900" y="203200"/>
                </a:cubicBezTo>
                <a:cubicBezTo>
                  <a:pt x="1745887" y="191226"/>
                  <a:pt x="1746099" y="176802"/>
                  <a:pt x="1752600" y="165100"/>
                </a:cubicBezTo>
                <a:cubicBezTo>
                  <a:pt x="1767425" y="138415"/>
                  <a:pt x="1786467" y="114300"/>
                  <a:pt x="1803400" y="88900"/>
                </a:cubicBezTo>
                <a:cubicBezTo>
                  <a:pt x="1832121" y="45819"/>
                  <a:pt x="1818007" y="61593"/>
                  <a:pt x="1841500" y="3810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636" y="1792901"/>
            <a:ext cx="1626464" cy="1626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2910" y="3704492"/>
            <a:ext cx="4118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rPr>
              <a:t>starting point: </a:t>
            </a:r>
            <a:br>
              <a:rPr lang="en-US" sz="2000" dirty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rPr>
            </a:br>
            <a:r>
              <a:rPr lang="en-US" sz="2000" dirty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rPr>
              <a:t>focus of human-machine interface</a:t>
            </a:r>
            <a:br>
              <a:rPr lang="en-US" sz="2000" dirty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rPr>
            </a:br>
            <a:br>
              <a:rPr lang="en-US" sz="2000" dirty="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rPr>
            </a:br>
            <a:r>
              <a:rPr lang="en-US" sz="2000" b="1" dirty="0">
                <a:solidFill>
                  <a:srgbClr val="A5A5A5"/>
                </a:solidFill>
                <a:latin typeface="Ubuntu" charset="0"/>
                <a:ea typeface="Ubuntu" charset="0"/>
                <a:cs typeface="Ubuntu" charset="0"/>
              </a:rPr>
              <a:t>the best interface = no interface</a:t>
            </a:r>
          </a:p>
        </p:txBody>
      </p:sp>
    </p:spTree>
    <p:extLst>
      <p:ext uri="{BB962C8B-B14F-4D97-AF65-F5344CB8AC3E}">
        <p14:creationId xmlns:p14="http://schemas.microsoft.com/office/powerpoint/2010/main" val="194125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Company Vision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88" y="1788624"/>
            <a:ext cx="2523415" cy="1839989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786831" y="3965818"/>
            <a:ext cx="2481927" cy="406401"/>
          </a:xfrm>
          <a:prstGeom prst="rect">
            <a:avLst/>
          </a:prstGeom>
        </p:spPr>
        <p:txBody>
          <a:bodyPr vert="horz" lIns="90000" tIns="46800" rIns="90000" bIns="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676767"/>
                </a:solidFill>
                <a:latin typeface="Ubuntu"/>
                <a:ea typeface="+mj-ea"/>
                <a:cs typeface="+mj-cs"/>
              </a:defRPr>
            </a:lvl1pPr>
          </a:lstStyle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edium"/>
                <a:cs typeface="Ubuntu Medium"/>
              </a:rPr>
              <a:t>MOBILE STANDARD</a:t>
            </a:r>
            <a:endParaRPr lang="de-DE" sz="1800" b="1" dirty="0">
              <a:solidFill>
                <a:schemeClr val="tx1">
                  <a:lumMod val="50000"/>
                  <a:lumOff val="50000"/>
                </a:schemeClr>
              </a:solidFill>
              <a:latin typeface="Ubuntu Light" charset="0"/>
              <a:ea typeface="Ubuntu Light" charset="0"/>
              <a:cs typeface="Ubuntu Light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5654303" y="3981315"/>
            <a:ext cx="2481927" cy="406401"/>
          </a:xfrm>
          <a:prstGeom prst="rect">
            <a:avLst/>
          </a:prstGeom>
        </p:spPr>
        <p:txBody>
          <a:bodyPr vert="horz" lIns="90000" tIns="46800" rIns="90000" bIns="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676767"/>
                </a:solidFill>
                <a:latin typeface="Ubuntu"/>
                <a:ea typeface="+mj-ea"/>
                <a:cs typeface="+mj-cs"/>
              </a:defRPr>
            </a:lvl1pPr>
          </a:lstStyle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edium"/>
                <a:cs typeface="Ubuntu Medium"/>
              </a:rPr>
              <a:t>IOT STANDARD</a:t>
            </a:r>
            <a:endParaRPr lang="de-DE" sz="1800" b="1" dirty="0">
              <a:solidFill>
                <a:schemeClr val="tx1">
                  <a:lumMod val="50000"/>
                  <a:lumOff val="50000"/>
                </a:schemeClr>
              </a:solidFill>
              <a:latin typeface="Ubuntu Light" charset="0"/>
              <a:ea typeface="Ubuntu Light" charset="0"/>
              <a:cs typeface="Ubuntu Light" charset="0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Build IoT devices without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632" y="1775972"/>
            <a:ext cx="1327269" cy="18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7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78BEA0"/>
                </a:solidFill>
              </a:rPr>
              <a:t>IoT</a:t>
            </a:r>
            <a:r>
              <a:rPr lang="en-US" dirty="0">
                <a:solidFill>
                  <a:srgbClr val="78BEA0"/>
                </a:solidFill>
              </a:rPr>
              <a:t> - lessons learned so far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From a fancy smart home device to an operating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2157047"/>
            <a:ext cx="1723293" cy="2157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universal machine language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94893" y="2168770"/>
            <a:ext cx="1723293" cy="21570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all devices with the same OS can talk to each other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39508" y="2192216"/>
            <a:ext cx="1723293" cy="21570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teach every machine to speak every language</a:t>
            </a:r>
            <a:br>
              <a:rPr lang="en-US" b="1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</a:br>
            <a:r>
              <a:rPr lang="en-US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(modular </a:t>
            </a:r>
            <a:br>
              <a:rPr lang="en-US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</a:br>
            <a:r>
              <a:rPr lang="en-US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plug-ins)</a:t>
            </a:r>
          </a:p>
        </p:txBody>
      </p:sp>
    </p:spTree>
    <p:extLst>
      <p:ext uri="{BB962C8B-B14F-4D97-AF65-F5344CB8AC3E}">
        <p14:creationId xmlns:p14="http://schemas.microsoft.com/office/powerpoint/2010/main" val="189126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“Works with</a:t>
            </a:r>
            <a:r>
              <a:rPr lang="mr-IN" dirty="0">
                <a:solidFill>
                  <a:srgbClr val="78BEA0"/>
                </a:solidFill>
              </a:rPr>
              <a:t>…</a:t>
            </a:r>
            <a:r>
              <a:rPr lang="en-US" dirty="0">
                <a:solidFill>
                  <a:srgbClr val="78BEA0"/>
                </a:solidFill>
              </a:rPr>
              <a:t>”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Every modern product has to be connected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0" y="4076650"/>
            <a:ext cx="710935" cy="710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141" y="4088373"/>
            <a:ext cx="710935" cy="710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434" y="4100096"/>
            <a:ext cx="710935" cy="710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003" y="4100096"/>
            <a:ext cx="710935" cy="7109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464" y="4111819"/>
            <a:ext cx="710935" cy="710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757" y="4123542"/>
            <a:ext cx="710935" cy="7109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326" y="4135265"/>
            <a:ext cx="710935" cy="710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619" y="4135265"/>
            <a:ext cx="710935" cy="710935"/>
          </a:xfrm>
          <a:prstGeom prst="rect">
            <a:avLst/>
          </a:prstGeom>
        </p:spPr>
      </p:pic>
      <p:sp>
        <p:nvSpPr>
          <p:cNvPr id="18" name="Cloud 17"/>
          <p:cNvSpPr/>
          <p:nvPr/>
        </p:nvSpPr>
        <p:spPr>
          <a:xfrm>
            <a:off x="1254369" y="1688123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IFTTT</a:t>
            </a:r>
            <a:endParaRPr lang="en-US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3012830" y="1676400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Alexa</a:t>
            </a:r>
            <a:endParaRPr lang="en-US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794738" y="1688123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Google Home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553199" y="1723291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Apple Home Kit</a:t>
            </a:r>
          </a:p>
        </p:txBody>
      </p:sp>
      <p:sp>
        <p:nvSpPr>
          <p:cNvPr id="22" name="Cloud 21"/>
          <p:cNvSpPr/>
          <p:nvPr/>
        </p:nvSpPr>
        <p:spPr>
          <a:xfrm>
            <a:off x="8253045" y="1735014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-691662" y="1746737"/>
            <a:ext cx="1383324" cy="1277815"/>
          </a:xfrm>
          <a:prstGeom prst="clou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227148" y="2988024"/>
            <a:ext cx="718883" cy="11120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0"/>
          </p:cNvCxnSpPr>
          <p:nvPr/>
        </p:nvCxnSpPr>
        <p:spPr>
          <a:xfrm flipH="1" flipV="1">
            <a:off x="1934308" y="2988024"/>
            <a:ext cx="289301" cy="11003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0"/>
            <a:endCxn id="18" idx="1"/>
          </p:cNvCxnSpPr>
          <p:nvPr/>
        </p:nvCxnSpPr>
        <p:spPr>
          <a:xfrm flipH="1" flipV="1">
            <a:off x="1946031" y="2964577"/>
            <a:ext cx="1238871" cy="11355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0"/>
          </p:cNvCxnSpPr>
          <p:nvPr/>
        </p:nvCxnSpPr>
        <p:spPr>
          <a:xfrm flipH="1" flipV="1">
            <a:off x="1957755" y="2988024"/>
            <a:ext cx="2176716" cy="111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8" idx="1"/>
          </p:cNvCxnSpPr>
          <p:nvPr/>
        </p:nvCxnSpPr>
        <p:spPr>
          <a:xfrm flipH="1" flipV="1">
            <a:off x="1946031" y="2964577"/>
            <a:ext cx="3184901" cy="1147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0"/>
            <a:endCxn id="18" idx="1"/>
          </p:cNvCxnSpPr>
          <p:nvPr/>
        </p:nvCxnSpPr>
        <p:spPr>
          <a:xfrm flipH="1" flipV="1">
            <a:off x="1946031" y="2964577"/>
            <a:ext cx="4146194" cy="1158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6" idx="0"/>
          </p:cNvCxnSpPr>
          <p:nvPr/>
        </p:nvCxnSpPr>
        <p:spPr>
          <a:xfrm flipH="1" flipV="1">
            <a:off x="1957754" y="2964578"/>
            <a:ext cx="5084040" cy="1170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7" idx="0"/>
          </p:cNvCxnSpPr>
          <p:nvPr/>
        </p:nvCxnSpPr>
        <p:spPr>
          <a:xfrm flipH="1" flipV="1">
            <a:off x="1992923" y="2988025"/>
            <a:ext cx="6010164" cy="1147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0"/>
          </p:cNvCxnSpPr>
          <p:nvPr/>
        </p:nvCxnSpPr>
        <p:spPr>
          <a:xfrm flipH="1" flipV="1">
            <a:off x="7244862" y="2999747"/>
            <a:ext cx="758225" cy="1135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7" idx="0"/>
            <a:endCxn id="20" idx="1"/>
          </p:cNvCxnSpPr>
          <p:nvPr/>
        </p:nvCxnSpPr>
        <p:spPr>
          <a:xfrm flipH="1" flipV="1">
            <a:off x="5486400" y="2964577"/>
            <a:ext cx="2516687" cy="1170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7" idx="0"/>
            <a:endCxn id="19" idx="1"/>
          </p:cNvCxnSpPr>
          <p:nvPr/>
        </p:nvCxnSpPr>
        <p:spPr>
          <a:xfrm flipH="1" flipV="1">
            <a:off x="3704492" y="2952854"/>
            <a:ext cx="4298595" cy="1182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18" idx="1"/>
          </p:cNvCxnSpPr>
          <p:nvPr/>
        </p:nvCxnSpPr>
        <p:spPr>
          <a:xfrm flipH="1" flipV="1">
            <a:off x="1946031" y="2964577"/>
            <a:ext cx="6080503" cy="12058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0"/>
          </p:cNvCxnSpPr>
          <p:nvPr/>
        </p:nvCxnSpPr>
        <p:spPr>
          <a:xfrm flipV="1">
            <a:off x="2223609" y="2941132"/>
            <a:ext cx="1480884" cy="114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9" idx="0"/>
          </p:cNvCxnSpPr>
          <p:nvPr/>
        </p:nvCxnSpPr>
        <p:spPr>
          <a:xfrm flipV="1">
            <a:off x="3184902" y="2976302"/>
            <a:ext cx="472698" cy="1123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0" idx="0"/>
          </p:cNvCxnSpPr>
          <p:nvPr/>
        </p:nvCxnSpPr>
        <p:spPr>
          <a:xfrm flipH="1" flipV="1">
            <a:off x="3657600" y="2941133"/>
            <a:ext cx="476871" cy="11589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0"/>
          </p:cNvCxnSpPr>
          <p:nvPr/>
        </p:nvCxnSpPr>
        <p:spPr>
          <a:xfrm flipH="1" flipV="1">
            <a:off x="3657601" y="2952857"/>
            <a:ext cx="1473331" cy="1158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5" idx="0"/>
          </p:cNvCxnSpPr>
          <p:nvPr/>
        </p:nvCxnSpPr>
        <p:spPr>
          <a:xfrm flipH="1" flipV="1">
            <a:off x="3727941" y="2988026"/>
            <a:ext cx="2364284" cy="1135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6" idx="0"/>
          </p:cNvCxnSpPr>
          <p:nvPr/>
        </p:nvCxnSpPr>
        <p:spPr>
          <a:xfrm flipH="1" flipV="1">
            <a:off x="3704495" y="2999749"/>
            <a:ext cx="3337299" cy="1135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7" idx="0"/>
          </p:cNvCxnSpPr>
          <p:nvPr/>
        </p:nvCxnSpPr>
        <p:spPr>
          <a:xfrm flipH="1" flipV="1">
            <a:off x="3692773" y="2941134"/>
            <a:ext cx="4310314" cy="1194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7" idx="0"/>
          </p:cNvCxnSpPr>
          <p:nvPr/>
        </p:nvCxnSpPr>
        <p:spPr>
          <a:xfrm flipV="1">
            <a:off x="1227148" y="2964577"/>
            <a:ext cx="4282699" cy="11120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" idx="0"/>
          </p:cNvCxnSpPr>
          <p:nvPr/>
        </p:nvCxnSpPr>
        <p:spPr>
          <a:xfrm flipV="1">
            <a:off x="2223609" y="2976301"/>
            <a:ext cx="3309684" cy="111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9" idx="0"/>
            <a:endCxn id="20" idx="1"/>
          </p:cNvCxnSpPr>
          <p:nvPr/>
        </p:nvCxnSpPr>
        <p:spPr>
          <a:xfrm flipV="1">
            <a:off x="3184902" y="2964577"/>
            <a:ext cx="2301498" cy="11355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0" idx="0"/>
          </p:cNvCxnSpPr>
          <p:nvPr/>
        </p:nvCxnSpPr>
        <p:spPr>
          <a:xfrm flipV="1">
            <a:off x="4134471" y="2964578"/>
            <a:ext cx="1387098" cy="1135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4" idx="0"/>
          </p:cNvCxnSpPr>
          <p:nvPr/>
        </p:nvCxnSpPr>
        <p:spPr>
          <a:xfrm flipV="1">
            <a:off x="5130932" y="2999747"/>
            <a:ext cx="332021" cy="111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5" idx="0"/>
          </p:cNvCxnSpPr>
          <p:nvPr/>
        </p:nvCxnSpPr>
        <p:spPr>
          <a:xfrm flipH="1" flipV="1">
            <a:off x="5474676" y="2976301"/>
            <a:ext cx="617549" cy="11472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0"/>
          </p:cNvCxnSpPr>
          <p:nvPr/>
        </p:nvCxnSpPr>
        <p:spPr>
          <a:xfrm flipH="1" flipV="1">
            <a:off x="5509847" y="2988025"/>
            <a:ext cx="1531947" cy="1147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7" idx="0"/>
          </p:cNvCxnSpPr>
          <p:nvPr/>
        </p:nvCxnSpPr>
        <p:spPr>
          <a:xfrm flipH="1" flipV="1">
            <a:off x="5568463" y="3011471"/>
            <a:ext cx="2434624" cy="1123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6" idx="0"/>
            <a:endCxn id="21" idx="1"/>
          </p:cNvCxnSpPr>
          <p:nvPr/>
        </p:nvCxnSpPr>
        <p:spPr>
          <a:xfrm flipV="1">
            <a:off x="7041794" y="2999745"/>
            <a:ext cx="203067" cy="1135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5" idx="0"/>
          </p:cNvCxnSpPr>
          <p:nvPr/>
        </p:nvCxnSpPr>
        <p:spPr>
          <a:xfrm flipV="1">
            <a:off x="6092225" y="2964576"/>
            <a:ext cx="1152636" cy="1158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4" idx="0"/>
          </p:cNvCxnSpPr>
          <p:nvPr/>
        </p:nvCxnSpPr>
        <p:spPr>
          <a:xfrm flipV="1">
            <a:off x="5130932" y="2999745"/>
            <a:ext cx="2090483" cy="1112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0" idx="0"/>
          </p:cNvCxnSpPr>
          <p:nvPr/>
        </p:nvCxnSpPr>
        <p:spPr>
          <a:xfrm flipV="1">
            <a:off x="4134471" y="3023191"/>
            <a:ext cx="3051775" cy="1076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" idx="0"/>
          </p:cNvCxnSpPr>
          <p:nvPr/>
        </p:nvCxnSpPr>
        <p:spPr>
          <a:xfrm flipV="1">
            <a:off x="3184902" y="3034915"/>
            <a:ext cx="4013067" cy="1065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" idx="0"/>
          </p:cNvCxnSpPr>
          <p:nvPr/>
        </p:nvCxnSpPr>
        <p:spPr>
          <a:xfrm flipV="1">
            <a:off x="2223609" y="3034916"/>
            <a:ext cx="4997806" cy="105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" idx="0"/>
          </p:cNvCxnSpPr>
          <p:nvPr/>
        </p:nvCxnSpPr>
        <p:spPr>
          <a:xfrm flipV="1">
            <a:off x="1227148" y="3023194"/>
            <a:ext cx="5959097" cy="10534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453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“Works with</a:t>
            </a:r>
            <a:r>
              <a:rPr lang="mr-IN" dirty="0">
                <a:solidFill>
                  <a:srgbClr val="78BEA0"/>
                </a:solidFill>
              </a:rPr>
              <a:t>…</a:t>
            </a:r>
            <a:r>
              <a:rPr lang="en-US" dirty="0">
                <a:solidFill>
                  <a:srgbClr val="78BEA0"/>
                </a:solidFill>
              </a:rPr>
              <a:t>”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Every modern product has to be connected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0" y="4076650"/>
            <a:ext cx="710935" cy="710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141" y="4088373"/>
            <a:ext cx="710935" cy="710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434" y="4100096"/>
            <a:ext cx="710935" cy="710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rgbClr val="78BE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003" y="4100096"/>
            <a:ext cx="710935" cy="710935"/>
          </a:xfrm>
          <a:prstGeom prst="rect">
            <a:avLst/>
          </a:prstGeom>
          <a:solidFill>
            <a:srgbClr val="78BEA0"/>
          </a:solidFill>
          <a:effectLst>
            <a:outerShdw blurRad="50800" dist="50800" dir="5400000" algn="ctr" rotWithShape="0">
              <a:srgbClr val="78BEA0"/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464" y="4111819"/>
            <a:ext cx="710935" cy="710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757" y="4123542"/>
            <a:ext cx="710935" cy="7109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326" y="4135265"/>
            <a:ext cx="710935" cy="710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619" y="4135265"/>
            <a:ext cx="710935" cy="710935"/>
          </a:xfrm>
          <a:prstGeom prst="rect">
            <a:avLst/>
          </a:prstGeom>
        </p:spPr>
      </p:pic>
      <p:sp>
        <p:nvSpPr>
          <p:cNvPr id="18" name="Cloud 17"/>
          <p:cNvSpPr/>
          <p:nvPr/>
        </p:nvSpPr>
        <p:spPr>
          <a:xfrm>
            <a:off x="1254369" y="1688123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IFTTT</a:t>
            </a:r>
            <a:endParaRPr lang="en-US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3012830" y="1676400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Alexa</a:t>
            </a:r>
            <a:endParaRPr lang="en-US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794738" y="1688123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Google Home</a:t>
            </a:r>
            <a:endParaRPr lang="en-US" sz="160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553199" y="1723291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2333C"/>
                </a:solidFill>
                <a:latin typeface="Ubuntu" charset="0"/>
                <a:ea typeface="Ubuntu" charset="0"/>
                <a:cs typeface="Ubuntu" charset="0"/>
              </a:rPr>
              <a:t>Apple Home Kit</a:t>
            </a:r>
          </a:p>
        </p:txBody>
      </p:sp>
      <p:sp>
        <p:nvSpPr>
          <p:cNvPr id="22" name="Cloud 21"/>
          <p:cNvSpPr/>
          <p:nvPr/>
        </p:nvSpPr>
        <p:spPr>
          <a:xfrm>
            <a:off x="8253045" y="1735014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-691662" y="1746737"/>
            <a:ext cx="1383324" cy="1277815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77815" y="3528646"/>
            <a:ext cx="6787661" cy="281354"/>
          </a:xfrm>
          <a:prstGeom prst="rect">
            <a:avLst/>
          </a:prstGeom>
          <a:solidFill>
            <a:srgbClr val="78BEA0"/>
          </a:solidFill>
          <a:ln>
            <a:solidFill>
              <a:srgbClr val="78BE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nymea</a:t>
            </a:r>
            <a:endParaRPr lang="en-US" dirty="0"/>
          </a:p>
        </p:txBody>
      </p:sp>
      <p:cxnSp>
        <p:nvCxnSpPr>
          <p:cNvPr id="54" name="Straight Connector 53"/>
          <p:cNvCxnSpPr>
            <a:endCxn id="18" idx="1"/>
          </p:cNvCxnSpPr>
          <p:nvPr/>
        </p:nvCxnSpPr>
        <p:spPr>
          <a:xfrm flipV="1">
            <a:off x="1946031" y="2964577"/>
            <a:ext cx="0" cy="564069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9" idx="1"/>
          </p:cNvCxnSpPr>
          <p:nvPr/>
        </p:nvCxnSpPr>
        <p:spPr>
          <a:xfrm flipH="1" flipV="1">
            <a:off x="3704492" y="2952854"/>
            <a:ext cx="11724" cy="575792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0" idx="1"/>
          </p:cNvCxnSpPr>
          <p:nvPr/>
        </p:nvCxnSpPr>
        <p:spPr>
          <a:xfrm flipH="1" flipV="1">
            <a:off x="5486400" y="2964577"/>
            <a:ext cx="11723" cy="552346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244862" y="3046642"/>
            <a:ext cx="1" cy="482004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196862" y="3845169"/>
            <a:ext cx="0" cy="246185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94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dirty="0">
                <a:solidFill>
                  <a:srgbClr val="78BEA0"/>
                </a:solidFill>
              </a:rPr>
              <a:t>Even </a:t>
            </a:r>
            <a:r>
              <a:rPr lang="de-DE" dirty="0" err="1">
                <a:solidFill>
                  <a:srgbClr val="78BEA0"/>
                </a:solidFill>
              </a:rPr>
              <a:t>better</a:t>
            </a:r>
            <a:r>
              <a:rPr lang="de-DE" dirty="0">
                <a:solidFill>
                  <a:srgbClr val="78BEA0"/>
                </a:solidFill>
              </a:rPr>
              <a:t>: </a:t>
            </a:r>
            <a:r>
              <a:rPr lang="de-DE" dirty="0" err="1">
                <a:solidFill>
                  <a:srgbClr val="78BEA0"/>
                </a:solidFill>
              </a:rPr>
              <a:t>no</a:t>
            </a:r>
            <a:r>
              <a:rPr lang="de-DE" dirty="0">
                <a:solidFill>
                  <a:srgbClr val="78BEA0"/>
                </a:solidFill>
              </a:rPr>
              <a:t> </a:t>
            </a:r>
            <a:r>
              <a:rPr lang="de-DE" dirty="0" err="1">
                <a:solidFill>
                  <a:srgbClr val="78BEA0"/>
                </a:solidFill>
              </a:rPr>
              <a:t>cloud</a:t>
            </a:r>
            <a:r>
              <a:rPr lang="de-DE" dirty="0">
                <a:solidFill>
                  <a:srgbClr val="78BEA0"/>
                </a:solidFill>
              </a:rPr>
              <a:t> </a:t>
            </a:r>
            <a:r>
              <a:rPr lang="de-DE" dirty="0" err="1">
                <a:solidFill>
                  <a:srgbClr val="78BEA0"/>
                </a:solidFill>
              </a:rPr>
              <a:t>infrastructure</a:t>
            </a:r>
            <a:r>
              <a:rPr lang="de-DE" dirty="0">
                <a:solidFill>
                  <a:srgbClr val="78BEA0"/>
                </a:solidFill>
              </a:rPr>
              <a:t> </a:t>
            </a:r>
            <a:r>
              <a:rPr lang="de-DE" dirty="0" err="1">
                <a:solidFill>
                  <a:srgbClr val="78BEA0"/>
                </a:solidFill>
              </a:rPr>
              <a:t>needed</a:t>
            </a:r>
            <a:endParaRPr lang="en-US" dirty="0">
              <a:solidFill>
                <a:srgbClr val="78BEA0"/>
              </a:solidFill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We believe in the strength of edge computing</a:t>
            </a:r>
          </a:p>
        </p:txBody>
      </p:sp>
      <p:sp>
        <p:nvSpPr>
          <p:cNvPr id="5" name="Oval 4"/>
          <p:cNvSpPr/>
          <p:nvPr/>
        </p:nvSpPr>
        <p:spPr>
          <a:xfrm>
            <a:off x="1840523" y="3001110"/>
            <a:ext cx="1160585" cy="1160585"/>
          </a:xfrm>
          <a:prstGeom prst="ellipse">
            <a:avLst/>
          </a:prstGeom>
          <a:solidFill>
            <a:srgbClr val="78BE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nymea</a:t>
            </a:r>
            <a:br>
              <a:rPr lang="en-US" dirty="0"/>
            </a:br>
            <a:r>
              <a:rPr lang="en-US" sz="1000" dirty="0"/>
              <a:t>integrated software gateway</a:t>
            </a:r>
          </a:p>
          <a:p>
            <a:pPr algn="ctr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274277" y="169984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4954" y="1699846"/>
            <a:ext cx="66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WAN</a:t>
            </a:r>
            <a:endParaRPr lang="en-US" dirty="0"/>
          </a:p>
        </p:txBody>
      </p:sp>
      <p:sp>
        <p:nvSpPr>
          <p:cNvPr id="29" name="Cloud 28"/>
          <p:cNvSpPr/>
          <p:nvPr/>
        </p:nvSpPr>
        <p:spPr>
          <a:xfrm>
            <a:off x="5826368" y="2508738"/>
            <a:ext cx="2145324" cy="1711571"/>
          </a:xfrm>
          <a:prstGeom prst="cloud">
            <a:avLst/>
          </a:prstGeom>
          <a:gradFill>
            <a:gsLst>
              <a:gs pos="0">
                <a:srgbClr val="78BEA0"/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32333C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548554" y="1875692"/>
            <a:ext cx="11723" cy="32238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441939" y="2180492"/>
            <a:ext cx="527539" cy="550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160585" y="4583723"/>
            <a:ext cx="527539" cy="550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575539" y="2145324"/>
            <a:ext cx="527539" cy="550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094892" y="4419600"/>
            <a:ext cx="707136" cy="6096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574431" y="3387969"/>
            <a:ext cx="707136" cy="6096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99292" y="2332893"/>
            <a:ext cx="644769" cy="6447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55476" y="3364523"/>
            <a:ext cx="644769" cy="6447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5" idx="1"/>
          </p:cNvCxnSpPr>
          <p:nvPr/>
        </p:nvCxnSpPr>
        <p:spPr>
          <a:xfrm flipH="1" flipV="1">
            <a:off x="1711569" y="2741839"/>
            <a:ext cx="298918" cy="429235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2"/>
          </p:cNvCxnSpPr>
          <p:nvPr/>
        </p:nvCxnSpPr>
        <p:spPr>
          <a:xfrm flipH="1" flipV="1">
            <a:off x="750276" y="2894240"/>
            <a:ext cx="1090247" cy="687163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" idx="3"/>
            <a:endCxn id="37" idx="5"/>
          </p:cNvCxnSpPr>
          <p:nvPr/>
        </p:nvCxnSpPr>
        <p:spPr>
          <a:xfrm flipH="1" flipV="1">
            <a:off x="1104783" y="3692769"/>
            <a:ext cx="905704" cy="298962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4"/>
            <a:endCxn id="33" idx="0"/>
          </p:cNvCxnSpPr>
          <p:nvPr/>
        </p:nvCxnSpPr>
        <p:spPr>
          <a:xfrm flipH="1">
            <a:off x="1424355" y="4161695"/>
            <a:ext cx="996461" cy="422028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" idx="5"/>
          </p:cNvCxnSpPr>
          <p:nvPr/>
        </p:nvCxnSpPr>
        <p:spPr>
          <a:xfrm flipH="1" flipV="1">
            <a:off x="2831144" y="3991731"/>
            <a:ext cx="410288" cy="744394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2"/>
            <a:endCxn id="5" idx="6"/>
          </p:cNvCxnSpPr>
          <p:nvPr/>
        </p:nvCxnSpPr>
        <p:spPr>
          <a:xfrm flipH="1" flipV="1">
            <a:off x="3001108" y="3581403"/>
            <a:ext cx="1254368" cy="105505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4" idx="1"/>
          </p:cNvCxnSpPr>
          <p:nvPr/>
        </p:nvCxnSpPr>
        <p:spPr>
          <a:xfrm flipH="1">
            <a:off x="2795975" y="2420817"/>
            <a:ext cx="779564" cy="691684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9" idx="2"/>
            <a:endCxn id="39" idx="6"/>
          </p:cNvCxnSpPr>
          <p:nvPr/>
        </p:nvCxnSpPr>
        <p:spPr>
          <a:xfrm flipH="1">
            <a:off x="4900245" y="3364524"/>
            <a:ext cx="932777" cy="322384"/>
          </a:xfrm>
          <a:prstGeom prst="line">
            <a:avLst/>
          </a:prstGeom>
          <a:ln>
            <a:solidFill>
              <a:srgbClr val="78BE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“Works with</a:t>
            </a:r>
            <a:r>
              <a:rPr lang="mr-IN" dirty="0">
                <a:solidFill>
                  <a:srgbClr val="78BEA0"/>
                </a:solidFill>
              </a:rPr>
              <a:t>…</a:t>
            </a:r>
            <a:r>
              <a:rPr lang="en-US" dirty="0">
                <a:solidFill>
                  <a:srgbClr val="78BEA0"/>
                </a:solidFill>
              </a:rPr>
              <a:t>”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Every modern product has to be connected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548554"/>
            <a:ext cx="1535723" cy="1166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2888"/>
          <a:stretch/>
        </p:blipFill>
        <p:spPr>
          <a:xfrm>
            <a:off x="386861" y="1851367"/>
            <a:ext cx="8323385" cy="38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7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57BAAE"/>
                </a:gs>
                <a:gs pos="100000">
                  <a:srgbClr val="7CC19A"/>
                </a:gs>
              </a:gsLst>
              <a:lin ang="162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31735" y="2579314"/>
            <a:ext cx="8880529" cy="556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Final Stack </a:t>
            </a:r>
            <a:r>
              <a:rPr lang="de-DE" sz="3600" spc="300" dirty="0" err="1">
                <a:solidFill>
                  <a:srgbClr val="78BEA0"/>
                </a:solidFill>
                <a:latin typeface="Ubuntu Medium"/>
                <a:cs typeface="Ubuntu Medium"/>
              </a:rPr>
              <a:t>and</a:t>
            </a:r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 Services</a:t>
            </a:r>
            <a:endParaRPr lang="de-DE" sz="3600" spc="300" dirty="0">
              <a:solidFill>
                <a:srgbClr val="78BEA0"/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6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57BAAE"/>
                </a:gs>
                <a:gs pos="100000">
                  <a:srgbClr val="7CC19A"/>
                </a:gs>
              </a:gsLst>
              <a:lin ang="162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0954" y="4183709"/>
            <a:ext cx="8880529" cy="556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The Company</a:t>
            </a:r>
            <a:endParaRPr lang="de-DE" sz="3600" spc="300" dirty="0">
              <a:solidFill>
                <a:srgbClr val="78BEA0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092" y="922572"/>
            <a:ext cx="2374301" cy="22119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81" y="505610"/>
            <a:ext cx="2327036" cy="32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6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The 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356" y="2422525"/>
            <a:ext cx="6326968" cy="295872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2DF4A15-B793-E440-9070-A28EC1DF3ACF}"/>
              </a:ext>
            </a:extLst>
          </p:cNvPr>
          <p:cNvSpPr txBox="1">
            <a:spLocks/>
          </p:cNvSpPr>
          <p:nvPr/>
        </p:nvSpPr>
        <p:spPr>
          <a:xfrm>
            <a:off x="1035267" y="3668285"/>
            <a:ext cx="1384300" cy="4868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81F0555-D9D3-5545-8B0E-5A4579AAE7F1}"/>
              </a:ext>
            </a:extLst>
          </p:cNvPr>
          <p:cNvSpPr txBox="1">
            <a:spLocks/>
          </p:cNvSpPr>
          <p:nvPr/>
        </p:nvSpPr>
        <p:spPr>
          <a:xfrm>
            <a:off x="3768736" y="3668285"/>
            <a:ext cx="1384300" cy="4868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Services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D430BD2-0DD2-8544-87DB-7111383594B4}"/>
              </a:ext>
            </a:extLst>
          </p:cNvPr>
          <p:cNvSpPr txBox="1">
            <a:spLocks/>
          </p:cNvSpPr>
          <p:nvPr/>
        </p:nvSpPr>
        <p:spPr>
          <a:xfrm>
            <a:off x="6502206" y="3668285"/>
            <a:ext cx="1384300" cy="4868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A5A5A5"/>
                </a:solidFill>
                <a:latin typeface="Ubuntu Light" charset="0"/>
                <a:ea typeface="Ubuntu Light" charset="0"/>
                <a:cs typeface="Ubuntu Light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Apps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FA0246-7843-1845-9130-A2E6A30A4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19" y="1412513"/>
            <a:ext cx="840396" cy="832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C75307-3442-574E-8924-FE81F0D61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9849" y="1380833"/>
            <a:ext cx="917518" cy="895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379CFEB-2118-2146-870E-676E4FA45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913" y="1370105"/>
            <a:ext cx="1769774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8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The services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Turn key solution with unbeatable time-to-market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9AB471-8A79-2B4B-8714-236FE24801F3}"/>
              </a:ext>
            </a:extLst>
          </p:cNvPr>
          <p:cNvGrpSpPr/>
          <p:nvPr/>
        </p:nvGrpSpPr>
        <p:grpSpPr>
          <a:xfrm>
            <a:off x="920872" y="2172331"/>
            <a:ext cx="7302256" cy="2160000"/>
            <a:chOff x="1037219" y="2172331"/>
            <a:chExt cx="7302256" cy="216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4971" y="2172331"/>
              <a:ext cx="2164504" cy="216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97574" y="2172331"/>
              <a:ext cx="2181545" cy="216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7219" y="2172331"/>
              <a:ext cx="2164503" cy="216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687" y="6231558"/>
            <a:ext cx="983637" cy="368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765" y="6101248"/>
            <a:ext cx="998262" cy="633044"/>
          </a:xfrm>
          <a:prstGeom prst="rect">
            <a:avLst/>
          </a:prstGeom>
        </p:spPr>
      </p:pic>
      <p:pic>
        <p:nvPicPr>
          <p:cNvPr id="11" name="Bild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781" y="6043637"/>
            <a:ext cx="698318" cy="6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Closer to the customer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>
            <a:normAutofit/>
          </a:bodyPr>
          <a:lstStyle/>
          <a:p>
            <a:r>
              <a:rPr lang="en-US" dirty="0"/>
              <a:t>Direct consumer access brings power and revenue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03" y="2454545"/>
            <a:ext cx="1125564" cy="112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58" y="2603716"/>
            <a:ext cx="1013202" cy="101320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619213" y="2944678"/>
            <a:ext cx="3688597" cy="6199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57" y="3645702"/>
            <a:ext cx="3493776" cy="1701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2244" y="3657600"/>
            <a:ext cx="1768136" cy="1616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439" y="3640028"/>
            <a:ext cx="1831380" cy="169175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323822">
            <a:off x="7348760" y="800471"/>
            <a:ext cx="1507995" cy="1480784"/>
          </a:xfrm>
          <a:prstGeom prst="ellipse">
            <a:avLst/>
          </a:prstGeom>
          <a:solidFill>
            <a:srgbClr val="78BE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Direct consumer access </a:t>
            </a:r>
            <a:br>
              <a:rPr lang="en-US" sz="1500" b="1" dirty="0"/>
            </a:br>
            <a:r>
              <a:rPr lang="en-US" sz="1500" b="1" dirty="0"/>
              <a:t>is key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92593" y="3227294"/>
            <a:ext cx="3711388" cy="43031"/>
          </a:xfrm>
          <a:prstGeom prst="straightConnector1">
            <a:avLst/>
          </a:prstGeom>
          <a:ln w="44450">
            <a:solidFill>
              <a:srgbClr val="78BEA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4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24282" y="3958814"/>
            <a:ext cx="2205318" cy="122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Use case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New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standards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the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garage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door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market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25" name="Picture 24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80" y="2471835"/>
            <a:ext cx="3683000" cy="19593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175484"/>
            <a:ext cx="2184400" cy="11503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52660">
            <a:off x="-119492" y="2026067"/>
            <a:ext cx="2417423" cy="28508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2575868"/>
            <a:ext cx="2184400" cy="11341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3960066"/>
            <a:ext cx="547512" cy="11341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318" y="3894988"/>
            <a:ext cx="1214881" cy="6833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318" y="4552958"/>
            <a:ext cx="780235" cy="5158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020" y="4578358"/>
            <a:ext cx="432569" cy="5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9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57BAAE"/>
                </a:gs>
                <a:gs pos="100000">
                  <a:srgbClr val="7CC19A"/>
                </a:gs>
              </a:gsLst>
              <a:lin ang="162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80954" y="4183709"/>
            <a:ext cx="8880529" cy="556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spc="300" dirty="0" err="1">
                <a:solidFill>
                  <a:srgbClr val="78BEA0"/>
                </a:solidFill>
                <a:latin typeface="Ubuntu Medium"/>
                <a:cs typeface="Ubuntu Medium"/>
              </a:rPr>
              <a:t>Why</a:t>
            </a:r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 </a:t>
            </a:r>
            <a:r>
              <a:rPr lang="de-DE" sz="3600" spc="300" dirty="0" err="1">
                <a:solidFill>
                  <a:srgbClr val="78BEA0"/>
                </a:solidFill>
                <a:latin typeface="Ubuntu Medium"/>
                <a:cs typeface="Ubuntu Medium"/>
              </a:rPr>
              <a:t>Qt</a:t>
            </a:r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?</a:t>
            </a:r>
            <a:endParaRPr lang="de-DE" sz="3600" spc="300" dirty="0">
              <a:solidFill>
                <a:srgbClr val="78BEA0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092" y="922572"/>
            <a:ext cx="2374301" cy="22119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781" y="505610"/>
            <a:ext cx="2327036" cy="32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6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dirty="0">
                <a:solidFill>
                  <a:srgbClr val="78BEA0"/>
                </a:solidFill>
              </a:rPr>
              <a:t>How </a:t>
            </a:r>
            <a:r>
              <a:rPr lang="en-US" dirty="0" err="1">
                <a:solidFill>
                  <a:srgbClr val="78BEA0"/>
                </a:solidFill>
              </a:rPr>
              <a:t>Qt</a:t>
            </a:r>
            <a:r>
              <a:rPr lang="en-US" dirty="0">
                <a:solidFill>
                  <a:srgbClr val="78BEA0"/>
                </a:solidFill>
              </a:rPr>
              <a:t> has Increased Our Productivity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>
            <a:normAutofit/>
          </a:bodyPr>
          <a:lstStyle/>
          <a:p>
            <a:r>
              <a:rPr lang="en-US" dirty="0"/>
              <a:t>Direct consumer access brings power and revenue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8893" y="2143142"/>
            <a:ext cx="4572000" cy="216059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Plugin architecture</a:t>
            </a: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Transport protocols</a:t>
            </a: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JSONRPC based API</a:t>
            </a: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Testing and debugging framework</a:t>
            </a: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API documentation using </a:t>
            </a:r>
            <a:r>
              <a:rPr lang="en-US" sz="1600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Qdoc</a:t>
            </a:r>
            <a:endParaRPr lang="en-US" sz="1600" dirty="0">
              <a:solidFill>
                <a:srgbClr val="676767"/>
              </a:solidFill>
              <a:latin typeface="Ubuntu" panose="020B0504030602030204" pitchFamily="34" charset="0"/>
              <a:ea typeface="Ubuntu Medium" charset="0"/>
              <a:cs typeface="Ubuntu Medium" charset="0"/>
            </a:endParaRP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Cross platform</a:t>
            </a:r>
          </a:p>
          <a:p>
            <a:pPr indent="-285750" fontAlgn="base"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A ton of small helpers all along the way</a:t>
            </a:r>
          </a:p>
        </p:txBody>
      </p:sp>
    </p:spTree>
    <p:extLst>
      <p:ext uri="{BB962C8B-B14F-4D97-AF65-F5344CB8AC3E}">
        <p14:creationId xmlns:p14="http://schemas.microsoft.com/office/powerpoint/2010/main" val="65200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Thank you!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4621" b="53379"/>
          <a:stretch/>
        </p:blipFill>
        <p:spPr>
          <a:xfrm>
            <a:off x="751866" y="1701441"/>
            <a:ext cx="1276225" cy="12904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50830" y="1673866"/>
            <a:ext cx="8276493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4DC6A9"/>
              </a:buClr>
            </a:pPr>
            <a:r>
              <a:rPr lang="de-AT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SIMON SERES</a:t>
            </a:r>
            <a:br>
              <a:rPr lang="de-AT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</a:br>
            <a:r>
              <a:rPr lang="de-AT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CEO &amp; Co-</a:t>
            </a:r>
            <a:r>
              <a:rPr lang="de-AT" sz="1600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Founder</a:t>
            </a:r>
            <a:br>
              <a:rPr lang="de-AT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</a:br>
            <a:br>
              <a:rPr lang="de-AT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</a:br>
            <a:r>
              <a:rPr lang="de-AT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</a:t>
            </a:r>
            <a:r>
              <a:rPr lang="de-DE" sz="1600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imon.seres@nymea.io</a:t>
            </a:r>
            <a:endParaRPr lang="en-US" sz="1600" dirty="0">
              <a:solidFill>
                <a:srgbClr val="676767"/>
              </a:solidFill>
              <a:latin typeface="Ubuntu" panose="020B0504030602030204" pitchFamily="34" charset="0"/>
              <a:ea typeface="Ubuntu Medium" charset="0"/>
              <a:cs typeface="Ubuntu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65483" y="4525082"/>
            <a:ext cx="3808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buntu" charset="0"/>
                <a:ea typeface="Ubuntu" charset="0"/>
                <a:cs typeface="Ubuntu" charset="0"/>
              </a:rPr>
              <a:t>www.nymea.io</a:t>
            </a:r>
            <a:endParaRPr lang="de-DE" sz="3600" b="1" spc="300" dirty="0">
              <a:solidFill>
                <a:schemeClr val="tx1">
                  <a:lumMod val="50000"/>
                  <a:lumOff val="50000"/>
                </a:schemeClr>
              </a:solidFill>
              <a:latin typeface="Ubuntu" charset="0"/>
              <a:ea typeface="Ubuntu" charset="0"/>
              <a:cs typeface="Ubuntu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42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Back-up/</a:t>
            </a:r>
            <a:r>
              <a:rPr lang="en-US" dirty="0" err="1">
                <a:solidFill>
                  <a:srgbClr val="78BEA0"/>
                </a:solidFill>
              </a:rPr>
              <a:t>Notizen</a:t>
            </a:r>
            <a:endParaRPr lang="en-US" dirty="0">
              <a:solidFill>
                <a:srgbClr val="78BE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7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8953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32333C"/>
                </a:solidFill>
                <a:latin typeface="Montserrat" charset="0"/>
              </a:rPr>
              <a:t>The journey of API integration - Simon </a:t>
            </a:r>
            <a:r>
              <a:rPr lang="en-US" sz="1400" b="1" dirty="0" err="1">
                <a:solidFill>
                  <a:srgbClr val="32333C"/>
                </a:solidFill>
                <a:latin typeface="Montserrat" charset="0"/>
              </a:rPr>
              <a:t>Seres</a:t>
            </a:r>
            <a:endParaRPr lang="en-US" sz="1400" b="1" dirty="0">
              <a:solidFill>
                <a:srgbClr val="32333C"/>
              </a:solidFill>
              <a:latin typeface="Montserrat" charset="0"/>
            </a:endParaRP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Grand Hotel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Baglioni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,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Ercole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 </a:t>
            </a: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Every modern product needs to ‘work with’ other services - this fact drains development budgets through countless API and SDK integration hours at almost every company.</a:t>
            </a:r>
          </a:p>
          <a:p>
            <a:br>
              <a:rPr lang="en-US" sz="1400" dirty="0">
                <a:solidFill>
                  <a:srgbClr val="32333C"/>
                </a:solidFill>
                <a:latin typeface="Titillium Web" charset="0"/>
              </a:rPr>
            </a:br>
            <a:endParaRPr lang="en-US" sz="1400" dirty="0">
              <a:solidFill>
                <a:srgbClr val="32333C"/>
              </a:solidFill>
              <a:latin typeface="Titillium Web" charset="0"/>
            </a:endParaRPr>
          </a:p>
          <a:p>
            <a:r>
              <a:rPr lang="en-US" sz="1400" b="1" dirty="0">
                <a:solidFill>
                  <a:srgbClr val="32333C"/>
                </a:solidFill>
                <a:latin typeface="Titillium Web" charset="0"/>
              </a:rPr>
              <a:t>The original vision</a:t>
            </a:r>
            <a:endParaRPr lang="en-US" sz="1400" dirty="0">
              <a:solidFill>
                <a:srgbClr val="32333C"/>
              </a:solidFill>
              <a:latin typeface="Titillium Web" charset="0"/>
            </a:endParaRP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was to </a:t>
            </a:r>
            <a:r>
              <a:rPr lang="en-US" sz="1400" i="1" dirty="0" err="1">
                <a:solidFill>
                  <a:srgbClr val="32333C"/>
                </a:solidFill>
                <a:latin typeface="Titillium Web" charset="0"/>
              </a:rPr>
              <a:t>utilise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 billions of </a:t>
            </a:r>
            <a:r>
              <a:rPr lang="en-US" sz="1400" i="1" dirty="0" err="1">
                <a:solidFill>
                  <a:srgbClr val="32333C"/>
                </a:solidFill>
                <a:latin typeface="Titillium Web" charset="0"/>
              </a:rPr>
              <a:t>IoT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 gadgets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to build a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decentralised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mega-computer through open source nodes. A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good bot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instead of a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bad bot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scenario.</a:t>
            </a:r>
          </a:p>
          <a:p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Simon, CEO of </a:t>
            </a:r>
            <a:r>
              <a:rPr lang="en-US" sz="1400" i="1" dirty="0" err="1">
                <a:solidFill>
                  <a:srgbClr val="32333C"/>
                </a:solidFill>
                <a:latin typeface="Titillium Web" charset="0"/>
              </a:rPr>
              <a:t>nymea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: "We incorporated a company and started to learn. The early outcome was: There are billions of lean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linux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-systems working in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IoT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products - but those generic systems are restricted to their actual application as a printer or a heating pump. What a waste. None of the hardware producers were interested in Botnets - nevertheless they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honoured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the idea of machines talking to other machines.</a:t>
            </a: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But, after a couple of economic and technical iterations, we ended up writing software gateways and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middlewares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(= set of tools and libs).</a:t>
            </a:r>
          </a:p>
          <a:p>
            <a:r>
              <a:rPr lang="en-US" sz="1400" b="1" dirty="0">
                <a:solidFill>
                  <a:srgbClr val="32333C"/>
                </a:solidFill>
                <a:latin typeface="Titillium Web" charset="0"/>
              </a:rPr>
              <a:t>The need of integrated software gateways</a:t>
            </a:r>
            <a:endParaRPr lang="en-US" sz="1400" dirty="0">
              <a:solidFill>
                <a:srgbClr val="32333C"/>
              </a:solidFill>
              <a:latin typeface="Titillium Web" charset="0"/>
            </a:endParaRP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became more obvious. Customers wanted to attach their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IoT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product to all of that Microsoft Azures, or Amazons, and the demand exploded: IFTTT, Conrad Connect, Alexa, Google Home, Apple Home Kit,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Zapier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, Siemens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Mindsphere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, IBM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Bluemix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and hundreds of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IoT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clouds and products. And because nobody likes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vendor lock-in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, it should be easy to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reattach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the </a:t>
            </a:r>
            <a:r>
              <a:rPr lang="en-US" sz="1400" dirty="0" err="1">
                <a:solidFill>
                  <a:srgbClr val="32333C"/>
                </a:solidFill>
                <a:latin typeface="Titillium Web" charset="0"/>
              </a:rPr>
              <a:t>IoT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 product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anytime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. It should be as easy as </a:t>
            </a:r>
            <a:r>
              <a:rPr lang="en-US" sz="1400" i="1" dirty="0">
                <a:solidFill>
                  <a:srgbClr val="32333C"/>
                </a:solidFill>
                <a:latin typeface="Titillium Web" charset="0"/>
              </a:rPr>
              <a:t>changing from Netflix to Amazon Prime (this is no ad!)</a:t>
            </a:r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.</a:t>
            </a: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We learned: A modern product should be able to seamlessly attach to any product or service. For many reasons.</a:t>
            </a: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Waiting for the best idea in the world to come true, we made the second best idea a blessing for many product managers: The best API integration stack for Linux devices. And its not a RAM-killer since it is based on Qt."</a:t>
            </a:r>
          </a:p>
          <a:p>
            <a:r>
              <a:rPr lang="en-US" sz="1400" dirty="0">
                <a:solidFill>
                  <a:srgbClr val="32333C"/>
                </a:solidFill>
                <a:latin typeface="Titillium Web" charset="0"/>
              </a:rPr>
              <a:t>Watch Simon reporting some of his key learnings in an entertaining format.</a:t>
            </a:r>
            <a:endParaRPr lang="en-US" sz="1400" b="0" i="0" u="none" strike="noStrike" dirty="0">
              <a:solidFill>
                <a:srgbClr val="32333C"/>
              </a:solidFill>
              <a:effectLst/>
              <a:latin typeface="Titillium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6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85" y="293077"/>
            <a:ext cx="448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Sharen</a:t>
            </a:r>
            <a:r>
              <a:rPr lang="en-US" dirty="0"/>
              <a:t> von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Must</a:t>
            </a:r>
          </a:p>
          <a:p>
            <a:r>
              <a:rPr lang="en-US" dirty="0"/>
              <a:t>Kunde hat </a:t>
            </a:r>
            <a:r>
              <a:rPr lang="en-US" dirty="0" err="1"/>
              <a:t>volle</a:t>
            </a:r>
            <a:r>
              <a:rPr lang="en-US" dirty="0"/>
              <a:t> </a:t>
            </a:r>
            <a:r>
              <a:rPr lang="en-US" dirty="0" err="1"/>
              <a:t>Transparenz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seine </a:t>
            </a:r>
            <a:r>
              <a:rPr lang="en-US" dirty="0" err="1"/>
              <a:t>Daten</a:t>
            </a:r>
            <a:br>
              <a:rPr lang="en-US" dirty="0"/>
            </a:br>
            <a:r>
              <a:rPr lang="en-US" dirty="0"/>
              <a:t>je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geteilt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, </a:t>
            </a:r>
            <a:r>
              <a:rPr lang="en-US" dirty="0" err="1"/>
              <a:t>desto</a:t>
            </a:r>
            <a:r>
              <a:rPr lang="en-US" dirty="0"/>
              <a:t> </a:t>
            </a:r>
            <a:r>
              <a:rPr lang="en-US" dirty="0" err="1"/>
              <a:t>besser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Hersteller</a:t>
            </a:r>
            <a:r>
              <a:rPr lang="en-US" dirty="0"/>
              <a:t> auf </a:t>
            </a:r>
            <a:r>
              <a:rPr lang="en-US" dirty="0" err="1"/>
              <a:t>Bedürfnisse</a:t>
            </a:r>
            <a:r>
              <a:rPr lang="en-US" dirty="0"/>
              <a:t> </a:t>
            </a:r>
            <a:r>
              <a:rPr lang="en-US" dirty="0" err="1"/>
              <a:t>eingehen</a:t>
            </a:r>
            <a:br>
              <a:rPr lang="en-US" dirty="0"/>
            </a:br>
            <a:r>
              <a:rPr lang="en-US" dirty="0"/>
              <a:t>WAHLMÖGLICHKEIT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14881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Beginn</a:t>
            </a:r>
            <a:r>
              <a:rPr lang="en-US" dirty="0"/>
              <a:t> - </a:t>
            </a:r>
            <a:r>
              <a:rPr lang="en-US" dirty="0" err="1"/>
              <a:t>Marktbeobachtung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universalen</a:t>
            </a:r>
            <a:r>
              <a:rPr lang="en-US" dirty="0"/>
              <a:t> MASCHINENSPRACHE: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realistisch</a:t>
            </a:r>
            <a:endParaRPr lang="en-US" dirty="0"/>
          </a:p>
          <a:p>
            <a:r>
              <a:rPr lang="en-US" dirty="0"/>
              <a:t>Next step: OS: </a:t>
            </a:r>
            <a:r>
              <a:rPr lang="en-US" dirty="0" err="1"/>
              <a:t>alle</a:t>
            </a:r>
            <a:r>
              <a:rPr lang="en-US" dirty="0"/>
              <a:t> devices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gleichem</a:t>
            </a:r>
            <a:r>
              <a:rPr lang="en-US" dirty="0"/>
              <a:t> OS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untereinander</a:t>
            </a:r>
            <a:r>
              <a:rPr lang="en-US" dirty="0"/>
              <a:t> ”</a:t>
            </a:r>
            <a:r>
              <a:rPr lang="en-US" dirty="0" err="1"/>
              <a:t>sprechen</a:t>
            </a:r>
            <a:r>
              <a:rPr lang="en-US" dirty="0"/>
              <a:t>”</a:t>
            </a:r>
            <a:br>
              <a:rPr lang="en-US" dirty="0"/>
            </a:br>
            <a:r>
              <a:rPr lang="en-US" b="1" dirty="0"/>
              <a:t>-&gt; </a:t>
            </a:r>
            <a:r>
              <a:rPr lang="en-US" b="1" dirty="0" err="1"/>
              <a:t>jeder</a:t>
            </a:r>
            <a:r>
              <a:rPr lang="en-US" b="1" dirty="0"/>
              <a:t> </a:t>
            </a:r>
            <a:r>
              <a:rPr lang="en-US" b="1" dirty="0" err="1"/>
              <a:t>Maschine</a:t>
            </a:r>
            <a:r>
              <a:rPr lang="en-US" b="1" dirty="0"/>
              <a:t> </a:t>
            </a:r>
            <a:r>
              <a:rPr lang="en-US" b="1" dirty="0" err="1"/>
              <a:t>jede</a:t>
            </a:r>
            <a:r>
              <a:rPr lang="en-US" b="1" dirty="0"/>
              <a:t> </a:t>
            </a:r>
            <a:r>
              <a:rPr lang="en-US" b="1" dirty="0" err="1"/>
              <a:t>Maschinensprache</a:t>
            </a:r>
            <a:r>
              <a:rPr lang="en-US" b="1" dirty="0"/>
              <a:t> </a:t>
            </a:r>
            <a:r>
              <a:rPr lang="en-US" b="1" dirty="0" err="1"/>
              <a:t>beibringen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modulares</a:t>
            </a:r>
            <a:r>
              <a:rPr lang="en-US" dirty="0"/>
              <a:t> </a:t>
            </a:r>
            <a:r>
              <a:rPr lang="en-US" dirty="0" err="1"/>
              <a:t>Einbinden</a:t>
            </a:r>
            <a:r>
              <a:rPr lang="en-US" dirty="0"/>
              <a:t> von Plug-ins/APIs)</a:t>
            </a:r>
          </a:p>
        </p:txBody>
      </p:sp>
    </p:spTree>
    <p:extLst>
      <p:ext uri="{BB962C8B-B14F-4D97-AF65-F5344CB8AC3E}">
        <p14:creationId xmlns:p14="http://schemas.microsoft.com/office/powerpoint/2010/main" val="133773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At a glance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Effortless API integration saves time and money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107" y="1591805"/>
            <a:ext cx="8276493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de-AT" sz="1600" dirty="0"/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en-US" sz="1600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guh</a:t>
            </a: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GmbH is a tech company based in Vienna/Austria founded in 2016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Founder team started to work on the product in 2013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Our product </a:t>
            </a:r>
            <a:r>
              <a:rPr lang="de-DE" sz="1600" b="1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nymea</a:t>
            </a:r>
            <a:r>
              <a:rPr lang="de-DE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is an</a:t>
            </a:r>
            <a:r>
              <a:rPr lang="de-DE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de-DE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professional</a:t>
            </a:r>
            <a:r>
              <a:rPr lang="de-DE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de-DE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M2M </a:t>
            </a:r>
            <a:r>
              <a:rPr lang="de-DE" sz="1600" b="1" dirty="0" err="1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stack</a:t>
            </a:r>
            <a:r>
              <a:rPr lang="de-DE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</a:t>
            </a:r>
            <a:r>
              <a:rPr lang="en-US" sz="1600" b="1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for connected “things"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Our stack guarantees effortless API integrations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We believe in the strength of integrated edge solutions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System stability and security are our top priorities</a:t>
            </a:r>
          </a:p>
          <a:p>
            <a:pPr>
              <a:lnSpc>
                <a:spcPct val="120000"/>
              </a:lnSpc>
              <a:buClr>
                <a:srgbClr val="4DC6A9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676767"/>
                </a:solidFill>
                <a:latin typeface="Ubuntu" panose="020B0504030602030204" pitchFamily="34" charset="0"/>
                <a:ea typeface="Ubuntu Medium" charset="0"/>
                <a:cs typeface="Ubuntu Medium" charset="0"/>
              </a:rPr>
              <a:t> Unbeatable time-to-market/time-to-revenue</a:t>
            </a:r>
          </a:p>
        </p:txBody>
      </p:sp>
    </p:spTree>
    <p:extLst>
      <p:ext uri="{BB962C8B-B14F-4D97-AF65-F5344CB8AC3E}">
        <p14:creationId xmlns:p14="http://schemas.microsoft.com/office/powerpoint/2010/main" val="93122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noFill/>
          <a:ln w="254000">
            <a:gradFill flip="none" rotWithShape="1">
              <a:gsLst>
                <a:gs pos="0">
                  <a:srgbClr val="57BAAE"/>
                </a:gs>
                <a:gs pos="100000">
                  <a:srgbClr val="7CC19A"/>
                </a:gs>
              </a:gsLst>
              <a:lin ang="16200000" scaled="1"/>
              <a:tileRect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2579314"/>
            <a:ext cx="8880529" cy="556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spc="300" dirty="0">
                <a:solidFill>
                  <a:srgbClr val="78BEA0"/>
                </a:solidFill>
                <a:latin typeface="Ubuntu Medium"/>
                <a:cs typeface="Ubuntu Medium"/>
              </a:rPr>
              <a:t>The </a:t>
            </a:r>
            <a:r>
              <a:rPr lang="de-DE" sz="3600" spc="300" dirty="0" err="1">
                <a:solidFill>
                  <a:srgbClr val="78BEA0"/>
                </a:solidFill>
                <a:latin typeface="Ubuntu Medium"/>
                <a:cs typeface="Ubuntu Medium"/>
              </a:rPr>
              <a:t>Idea</a:t>
            </a:r>
            <a:endParaRPr lang="de-DE" sz="3600" spc="300" dirty="0">
              <a:solidFill>
                <a:srgbClr val="78BEA0"/>
              </a:soli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0131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3</a:t>
            </a:r>
            <a:r>
              <a:rPr lang="en-US" baseline="30000" dirty="0">
                <a:solidFill>
                  <a:srgbClr val="78BEA0"/>
                </a:solidFill>
              </a:rPr>
              <a:t>rd</a:t>
            </a:r>
            <a:r>
              <a:rPr lang="en-US" dirty="0">
                <a:solidFill>
                  <a:srgbClr val="78BEA0"/>
                </a:solidFill>
              </a:rPr>
              <a:t> wave of Internet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0" y="1657705"/>
            <a:ext cx="4997823" cy="3560277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Estimated 30bn devices by 2020*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0400" y="2531343"/>
            <a:ext cx="161006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MacGillivray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, Carrie, Worldwide Internet of Things Forecast Update, 2015-2019, International Data Corporation (IDC), February 2016; Turner, Vernon,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“The Internet of Things: Getting Ready to Embrace Its Impact on the Digital Economy,” </a:t>
            </a:r>
            <a:br>
              <a:rPr lang="en-US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International Data Corporation (IDC), 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2 March 2016, Directions 2016: San Jose, CA. </a:t>
            </a:r>
          </a:p>
        </p:txBody>
      </p:sp>
    </p:spTree>
    <p:extLst>
      <p:ext uri="{BB962C8B-B14F-4D97-AF65-F5344CB8AC3E}">
        <p14:creationId xmlns:p14="http://schemas.microsoft.com/office/powerpoint/2010/main" val="142017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Hall of shame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27207">
            <a:off x="4730588" y="2641433"/>
            <a:ext cx="3981417" cy="22609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4738">
            <a:off x="132935" y="1420287"/>
            <a:ext cx="3793186" cy="95977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03" y="2635624"/>
            <a:ext cx="2283799" cy="264520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771" y="601832"/>
            <a:ext cx="3737980" cy="155215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234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78BEA0"/>
                </a:solidFill>
              </a:rPr>
              <a:t>IoT</a:t>
            </a:r>
            <a:r>
              <a:rPr lang="en-US" dirty="0">
                <a:solidFill>
                  <a:srgbClr val="78BEA0"/>
                </a:solidFill>
              </a:rPr>
              <a:t> Challenges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80E7B3-4D99-FF43-AD9C-450CE4CE1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04274"/>
              </p:ext>
            </p:extLst>
          </p:nvPr>
        </p:nvGraphicFramePr>
        <p:xfrm>
          <a:off x="1672379" y="1231641"/>
          <a:ext cx="5799242" cy="3489648"/>
        </p:xfrm>
        <a:graphic>
          <a:graphicData uri="http://schemas.openxmlformats.org/drawingml/2006/table">
            <a:tbl>
              <a:tblPr firstRow="1" bandRow="1"/>
              <a:tblGrid>
                <a:gridCol w="282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9698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Ubuntu" charset="0"/>
                          <a:ea typeface="Ubuntu" charset="0"/>
                          <a:cs typeface="Ubuntu" charset="0"/>
                        </a:rPr>
                        <a:t>time-to-market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9975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Ubuntu" charset="0"/>
                          <a:ea typeface="Ubuntu" charset="0"/>
                          <a:cs typeface="Ubuntu" charset="0"/>
                        </a:rPr>
                        <a:t>security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9975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Ubuntu" charset="0"/>
                          <a:ea typeface="Ubuntu" charset="0"/>
                          <a:cs typeface="Ubuntu" charset="0"/>
                        </a:rPr>
                        <a:t>interdependencies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27DA6DCB-E17D-8747-ACC7-66AE0D8ED5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3576" y="3681321"/>
            <a:ext cx="945561" cy="9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B46924-88F2-8245-A18A-7504FA03A9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106956" y="2514202"/>
            <a:ext cx="918800" cy="91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DDE2B0-D50F-3045-A28E-5EB789425E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6957" y="1365884"/>
            <a:ext cx="918799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7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Markets are changing incredible fast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Disruption of established markets and business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03" y="2454545"/>
            <a:ext cx="1125564" cy="112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58" y="2603716"/>
            <a:ext cx="1013202" cy="10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78BEA0"/>
                </a:solidFill>
              </a:rPr>
              <a:t>Markets are changing incredible fast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100" y="1047750"/>
            <a:ext cx="7776000" cy="444500"/>
          </a:xfrm>
        </p:spPr>
        <p:txBody>
          <a:bodyPr/>
          <a:lstStyle/>
          <a:p>
            <a:r>
              <a:rPr lang="en-US" dirty="0"/>
              <a:t>Disruption of established markets and business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03" y="2454545"/>
            <a:ext cx="1125564" cy="1125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58" y="2603716"/>
            <a:ext cx="1013202" cy="1013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648" y="2609993"/>
            <a:ext cx="2495229" cy="1285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731" y="4556503"/>
            <a:ext cx="793702" cy="774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3785" y="4812846"/>
            <a:ext cx="1124902" cy="239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2212" y="4757981"/>
            <a:ext cx="1570533" cy="4184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5126" y="4693733"/>
            <a:ext cx="1400659" cy="467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185" y="4739604"/>
            <a:ext cx="1747906" cy="31284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723682" y="2367482"/>
            <a:ext cx="1700724" cy="535883"/>
          </a:xfrm>
          <a:prstGeom prst="rect">
            <a:avLst/>
          </a:prstGeom>
        </p:spPr>
        <p:txBody>
          <a:bodyPr vert="horz" lIns="90000" tIns="46800" rIns="90000" bIns="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676767"/>
                </a:solidFill>
                <a:latin typeface="Ubuntu"/>
                <a:ea typeface="+mj-ea"/>
                <a:cs typeface="+mj-cs"/>
              </a:defRPr>
            </a:lvl1pPr>
          </a:lstStyle>
          <a:p>
            <a:pPr algn="l"/>
            <a:r>
              <a:rPr lang="en-US" sz="2800"/>
              <a:t>“GAFA”</a:t>
            </a:r>
            <a:endParaRPr lang="en-US" sz="2800" dirty="0"/>
          </a:p>
        </p:txBody>
      </p:sp>
      <p:sp>
        <p:nvSpPr>
          <p:cNvPr id="16" name="Explosion 1 15"/>
          <p:cNvSpPr/>
          <p:nvPr/>
        </p:nvSpPr>
        <p:spPr>
          <a:xfrm>
            <a:off x="2402241" y="1549828"/>
            <a:ext cx="4215539" cy="3130657"/>
          </a:xfrm>
          <a:prstGeom prst="irregularSeal1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5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5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1919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31118</TotalTime>
  <Words>780</Words>
  <Application>Microsoft Macintosh PowerPoint</Application>
  <PresentationFormat>On-screen Show (16:10)</PresentationFormat>
  <Paragraphs>150</Paragraphs>
  <Slides>29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Montserrat</vt:lpstr>
      <vt:lpstr>Teko</vt:lpstr>
      <vt:lpstr>Titillium Web</vt:lpstr>
      <vt:lpstr>Ubuntu</vt:lpstr>
      <vt:lpstr>Ubuntu Light</vt:lpstr>
      <vt:lpstr>Ubuntu Medium</vt:lpstr>
      <vt:lpstr>Wingdings</vt:lpstr>
      <vt:lpstr>Office-Design</vt:lpstr>
      <vt:lpstr>PowerPoint Presentation</vt:lpstr>
      <vt:lpstr>PowerPoint Presentation</vt:lpstr>
      <vt:lpstr>At a glance</vt:lpstr>
      <vt:lpstr>PowerPoint Presentation</vt:lpstr>
      <vt:lpstr>3rd wave of Internet</vt:lpstr>
      <vt:lpstr>Hall of shame</vt:lpstr>
      <vt:lpstr>IoT Challenges</vt:lpstr>
      <vt:lpstr>Markets are changing incredible fast</vt:lpstr>
      <vt:lpstr>Markets are changing incredible fast</vt:lpstr>
      <vt:lpstr>Closer to the end consumer</vt:lpstr>
      <vt:lpstr>PowerPoint Presentation</vt:lpstr>
      <vt:lpstr>IoT - lessons learned so far</vt:lpstr>
      <vt:lpstr>Company Vision</vt:lpstr>
      <vt:lpstr>IoT - lessons learned so far</vt:lpstr>
      <vt:lpstr>“Works with…”</vt:lpstr>
      <vt:lpstr>“Works with…”</vt:lpstr>
      <vt:lpstr>Even better: no cloud infrastructure needed</vt:lpstr>
      <vt:lpstr>“Works with…”</vt:lpstr>
      <vt:lpstr>PowerPoint Presentation</vt:lpstr>
      <vt:lpstr>The stack</vt:lpstr>
      <vt:lpstr>The services</vt:lpstr>
      <vt:lpstr>Closer to the customer</vt:lpstr>
      <vt:lpstr>Use case</vt:lpstr>
      <vt:lpstr>PowerPoint Presentation</vt:lpstr>
      <vt:lpstr>How Qt has Increased Our Productivity </vt:lpstr>
      <vt:lpstr>Thank you!</vt:lpstr>
      <vt:lpstr>Back-up/Notizen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Simon</dc:creator>
  <cp:lastModifiedBy>simon.seres@nymea.io</cp:lastModifiedBy>
  <cp:revision>507</cp:revision>
  <cp:lastPrinted>2018-04-25T07:24:14Z</cp:lastPrinted>
  <dcterms:created xsi:type="dcterms:W3CDTF">2015-09-22T10:38:57Z</dcterms:created>
  <dcterms:modified xsi:type="dcterms:W3CDTF">2019-03-28T15:40:27Z</dcterms:modified>
</cp:coreProperties>
</file>